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284" r:id="rId3"/>
    <p:sldId id="265" r:id="rId5"/>
    <p:sldId id="300" r:id="rId6"/>
    <p:sldId id="310" r:id="rId7"/>
    <p:sldId id="2984" r:id="rId8"/>
    <p:sldId id="2898" r:id="rId9"/>
    <p:sldId id="2879" r:id="rId10"/>
    <p:sldId id="2985" r:id="rId11"/>
    <p:sldId id="2986" r:id="rId12"/>
    <p:sldId id="2989" r:id="rId13"/>
    <p:sldId id="2990" r:id="rId14"/>
    <p:sldId id="2992" r:id="rId15"/>
    <p:sldId id="2991" r:id="rId16"/>
    <p:sldId id="2993" r:id="rId17"/>
    <p:sldId id="2994" r:id="rId18"/>
    <p:sldId id="2995" r:id="rId19"/>
    <p:sldId id="2996" r:id="rId20"/>
    <p:sldId id="2997" r:id="rId21"/>
    <p:sldId id="2998" r:id="rId22"/>
    <p:sldId id="3000" r:id="rId23"/>
    <p:sldId id="2999" r:id="rId24"/>
    <p:sldId id="3001" r:id="rId25"/>
    <p:sldId id="3003" r:id="rId26"/>
    <p:sldId id="3004" r:id="rId27"/>
    <p:sldId id="3005" r:id="rId28"/>
    <p:sldId id="3007" r:id="rId29"/>
    <p:sldId id="3009" r:id="rId30"/>
    <p:sldId id="3010" r:id="rId31"/>
    <p:sldId id="3013" r:id="rId32"/>
    <p:sldId id="3012" r:id="rId33"/>
  </p:sldIdLst>
  <p:sldSz cx="12858750" cy="7232650"/>
  <p:notesSz cx="6858000" cy="9144000"/>
  <p:custDataLst>
    <p:tags r:id="rId3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lvl="1" indent="-1828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lvl="2" indent="-368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lvl="3" indent="-55435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lvl="4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" userDrawn="1">
          <p15:clr>
            <a:srgbClr val="A4A3A4"/>
          </p15:clr>
        </p15:guide>
        <p15:guide id="2" orient="horz" pos="4188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pos="5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482F8"/>
    <a:srgbClr val="0D65D4"/>
    <a:srgbClr val="70A4F5"/>
    <a:srgbClr val="005D40"/>
    <a:srgbClr val="E6E6E6"/>
    <a:srgbClr val="F29548"/>
    <a:srgbClr val="F18D3B"/>
    <a:srgbClr val="EE7919"/>
    <a:srgbClr val="F8B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4" autoAdjust="0"/>
    <p:restoredTop sz="95361"/>
  </p:normalViewPr>
  <p:slideViewPr>
    <p:cSldViewPr showGuides="1">
      <p:cViewPr>
        <p:scale>
          <a:sx n="50" d="100"/>
          <a:sy n="50" d="100"/>
        </p:scale>
        <p:origin x="816" y="1188"/>
      </p:cViewPr>
      <p:guideLst>
        <p:guide orient="horz" pos="343"/>
        <p:guide orient="horz" pos="4188"/>
        <p:guide pos="512"/>
        <p:guide pos="5953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35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>
              <a:defRPr/>
            </a:pPr>
            <a:fld id="{06024D97-E667-405D-B634-E583E2108D71}" type="datetimeFigureOut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fontAlgn="base"/>
            <a:fld id="{418F03C3-53C1-4F10-8DAF-D1F318E96C6E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DD3FB9-4019-4645-9DC5-E27ED6BC4F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3BED4874-415F-4462-8CBD-90FA9588F106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8C92ADDF-ABC6-4EEC-846D-A1AE2D410679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pPr fontAlgn="auto"/>
            <a:r>
              <a:rPr lang="en-US" sz="2770" strike="noStrike" noProof="1"/>
              <a:t>Click to edit Master subtitle style</a:t>
            </a:r>
            <a:endParaRPr lang="id-ID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EB5C08A1-7713-47CE-97B4-863D833656A0}" type="datetimeFigureOut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id-ID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225" y="6704013"/>
            <a:ext cx="522288" cy="384175"/>
          </a:xfrm>
          <a:prstGeom prst="rect">
            <a:avLst/>
          </a:prstGeom>
        </p:spPr>
        <p:txBody>
          <a:bodyPr/>
          <a:lstStyle/>
          <a:p>
            <a:pPr fontAlgn="base"/>
            <a:fld id="{BD3C9449-514E-4F2F-BDF6-E5528CC1E8B5}" type="slidenum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64359" y="964353"/>
            <a:ext cx="10335094" cy="27108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64359" y="3754903"/>
            <a:ext cx="10335094" cy="155283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30" spc="211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6990" indent="0" algn="ctr">
              <a:buNone/>
              <a:defRPr sz="1685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0" Type="http://schemas.openxmlformats.org/officeDocument/2006/relationships/notesSlide" Target="../notesSlides/notesSlide1.xml"/><Relationship Id="rId3" Type="http://schemas.openxmlformats.org/officeDocument/2006/relationships/tags" Target="../tags/tag8.xml"/><Relationship Id="rId29" Type="http://schemas.openxmlformats.org/officeDocument/2006/relationships/slideLayout" Target="../slideLayouts/slideLayout3.xml"/><Relationship Id="rId28" Type="http://schemas.openxmlformats.org/officeDocument/2006/relationships/tags" Target="../tags/tag33.xml"/><Relationship Id="rId27" Type="http://schemas.openxmlformats.org/officeDocument/2006/relationships/tags" Target="../tags/tag32.xml"/><Relationship Id="rId26" Type="http://schemas.openxmlformats.org/officeDocument/2006/relationships/tags" Target="../tags/tag31.xml"/><Relationship Id="rId25" Type="http://schemas.openxmlformats.org/officeDocument/2006/relationships/tags" Target="../tags/tag30.xml"/><Relationship Id="rId24" Type="http://schemas.openxmlformats.org/officeDocument/2006/relationships/tags" Target="../tags/tag29.xml"/><Relationship Id="rId23" Type="http://schemas.openxmlformats.org/officeDocument/2006/relationships/tags" Target="../tags/tag28.xml"/><Relationship Id="rId22" Type="http://schemas.openxmlformats.org/officeDocument/2006/relationships/tags" Target="../tags/tag27.xml"/><Relationship Id="rId21" Type="http://schemas.openxmlformats.org/officeDocument/2006/relationships/tags" Target="../tags/tag26.xml"/><Relationship Id="rId20" Type="http://schemas.openxmlformats.org/officeDocument/2006/relationships/tags" Target="../tags/tag25.xml"/><Relationship Id="rId2" Type="http://schemas.openxmlformats.org/officeDocument/2006/relationships/tags" Target="../tags/tag7.xml"/><Relationship Id="rId19" Type="http://schemas.openxmlformats.org/officeDocument/2006/relationships/tags" Target="../tags/tag24.xml"/><Relationship Id="rId18" Type="http://schemas.openxmlformats.org/officeDocument/2006/relationships/tags" Target="../tags/tag23.xml"/><Relationship Id="rId17" Type="http://schemas.openxmlformats.org/officeDocument/2006/relationships/tags" Target="../tags/tag22.xml"/><Relationship Id="rId16" Type="http://schemas.openxmlformats.org/officeDocument/2006/relationships/tags" Target="../tags/tag21.xml"/><Relationship Id="rId15" Type="http://schemas.openxmlformats.org/officeDocument/2006/relationships/tags" Target="../tags/tag20.xml"/><Relationship Id="rId14" Type="http://schemas.openxmlformats.org/officeDocument/2006/relationships/tags" Target="../tags/tag19.xml"/><Relationship Id="rId13" Type="http://schemas.openxmlformats.org/officeDocument/2006/relationships/tags" Target="../tags/tag18.xml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image" Target="../media/image12.png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tags" Target="../tags/tag14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image" Target="../media/image13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5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4.png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6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image" Target="../media/image15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5" Type="http://schemas.openxmlformats.org/officeDocument/2006/relationships/notesSlide" Target="../notesSlides/notesSlide14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tags" Target="../tags/tag17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2" Type="http://schemas.openxmlformats.org/officeDocument/2006/relationships/notesSlide" Target="../notesSlides/notesSlide1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8.png"/><Relationship Id="rId1" Type="http://schemas.openxmlformats.org/officeDocument/2006/relationships/tags" Target="../tags/tag18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image" Target="../media/image19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6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tags" Target="../tags/tag1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image" Target="../media/image20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image" Target="../media/image21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22.xml"/><Relationship Id="rId11" Type="http://schemas.openxmlformats.org/officeDocument/2006/relationships/tags" Target="../tags/tag221.xml"/><Relationship Id="rId10" Type="http://schemas.openxmlformats.org/officeDocument/2006/relationships/tags" Target="../tags/tag220.xml"/><Relationship Id="rId1" Type="http://schemas.openxmlformats.org/officeDocument/2006/relationships/tags" Target="../tags/tag21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4" Type="http://schemas.openxmlformats.org/officeDocument/2006/relationships/image" Target="../media/image22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1.xml"/><Relationship Id="rId11" Type="http://schemas.openxmlformats.org/officeDocument/2006/relationships/tags" Target="../tags/tag230.xml"/><Relationship Id="rId10" Type="http://schemas.openxmlformats.org/officeDocument/2006/relationships/tags" Target="../tags/tag229.xml"/><Relationship Id="rId1" Type="http://schemas.openxmlformats.org/officeDocument/2006/relationships/tags" Target="../tags/tag2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23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tags" Target="../tags/tag23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image" Target="../media/image24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tags" Target="../tags/tag247.xml"/><Relationship Id="rId1" Type="http://schemas.openxmlformats.org/officeDocument/2006/relationships/tags" Target="../tags/tag24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image" Target="../media/image25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tags" Target="../tags/tag256.xml"/><Relationship Id="rId1" Type="http://schemas.openxmlformats.org/officeDocument/2006/relationships/tags" Target="../tags/tag25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image" Target="../media/image2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tags" Target="../tags/tag25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27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4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8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image" Target="../media/image28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image" Target="../media/image30.jpeg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image" Target="../media/image29.jpeg"/><Relationship Id="rId20" Type="http://schemas.openxmlformats.org/officeDocument/2006/relationships/notesSlide" Target="../notesSlides/notesSlide26.xml"/><Relationship Id="rId2" Type="http://schemas.openxmlformats.org/officeDocument/2006/relationships/tags" Target="../tags/tag287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image" Target="../media/image31.jpeg"/><Relationship Id="rId10" Type="http://schemas.openxmlformats.org/officeDocument/2006/relationships/tags" Target="../tags/tag293.xml"/><Relationship Id="rId1" Type="http://schemas.openxmlformats.org/officeDocument/2006/relationships/tags" Target="../tags/tag28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6" Type="http://schemas.openxmlformats.org/officeDocument/2006/relationships/notesSlide" Target="../notesSlides/notesSlide27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14.xml"/><Relationship Id="rId13" Type="http://schemas.openxmlformats.org/officeDocument/2006/relationships/tags" Target="../tags/tag313.xml"/><Relationship Id="rId12" Type="http://schemas.openxmlformats.org/officeDocument/2006/relationships/tags" Target="../tags/tag312.xml"/><Relationship Id="rId11" Type="http://schemas.openxmlformats.org/officeDocument/2006/relationships/tags" Target="../tags/tag311.xml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image" Target="../media/image33.jpeg"/><Relationship Id="rId2" Type="http://schemas.openxmlformats.org/officeDocument/2006/relationships/tags" Target="../tags/tag315.xml"/><Relationship Id="rId18" Type="http://schemas.openxmlformats.org/officeDocument/2006/relationships/notesSlide" Target="../notesSlides/notesSlide2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27.xml"/><Relationship Id="rId15" Type="http://schemas.openxmlformats.org/officeDocument/2006/relationships/image" Target="../media/image34.jpeg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6" Type="http://schemas.openxmlformats.org/officeDocument/2006/relationships/notesSlide" Target="../notesSlides/notesSlide29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41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tags" Target="../tags/tag338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4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5" Type="http://schemas.openxmlformats.org/officeDocument/2006/relationships/notesSlide" Target="../notesSlides/notesSlide30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6.svg"/><Relationship Id="rId12" Type="http://schemas.openxmlformats.org/officeDocument/2006/relationships/image" Target="../media/image35.png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.xml"/><Relationship Id="rId17" Type="http://schemas.openxmlformats.org/officeDocument/2006/relationships/image" Target="../media/image3.jpeg"/><Relationship Id="rId16" Type="http://schemas.openxmlformats.org/officeDocument/2006/relationships/image" Target="../media/image2.png"/><Relationship Id="rId15" Type="http://schemas.openxmlformats.org/officeDocument/2006/relationships/tags" Target="../tags/tag61.xml"/><Relationship Id="rId14" Type="http://schemas.openxmlformats.org/officeDocument/2006/relationships/image" Target="../media/image1.jpeg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7.jpeg"/><Relationship Id="rId11" Type="http://schemas.openxmlformats.org/officeDocument/2006/relationships/image" Target="../media/image6.jpeg"/><Relationship Id="rId10" Type="http://schemas.microsoft.com/office/2007/relationships/hdphoto" Target="../media/image5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97.xml"/><Relationship Id="rId14" Type="http://schemas.openxmlformats.org/officeDocument/2006/relationships/tags" Target="../tags/tag96.xml"/><Relationship Id="rId13" Type="http://schemas.openxmlformats.org/officeDocument/2006/relationships/tags" Target="../tags/tag95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8" Type="http://schemas.openxmlformats.org/officeDocument/2006/relationships/notesSlide" Target="../notesSlides/notesSlide8.xml"/><Relationship Id="rId37" Type="http://schemas.openxmlformats.org/officeDocument/2006/relationships/slideLayout" Target="../slideLayouts/slideLayout1.xml"/><Relationship Id="rId36" Type="http://schemas.openxmlformats.org/officeDocument/2006/relationships/tags" Target="../tags/tag133.xml"/><Relationship Id="rId35" Type="http://schemas.openxmlformats.org/officeDocument/2006/relationships/tags" Target="../tags/tag132.xml"/><Relationship Id="rId34" Type="http://schemas.openxmlformats.org/officeDocument/2006/relationships/tags" Target="../tags/tag131.xml"/><Relationship Id="rId33" Type="http://schemas.openxmlformats.org/officeDocument/2006/relationships/tags" Target="../tags/tag130.xml"/><Relationship Id="rId32" Type="http://schemas.openxmlformats.org/officeDocument/2006/relationships/tags" Target="../tags/tag129.xml"/><Relationship Id="rId31" Type="http://schemas.openxmlformats.org/officeDocument/2006/relationships/tags" Target="../tags/tag128.xml"/><Relationship Id="rId30" Type="http://schemas.openxmlformats.org/officeDocument/2006/relationships/tags" Target="../tags/tag127.xml"/><Relationship Id="rId3" Type="http://schemas.openxmlformats.org/officeDocument/2006/relationships/tags" Target="../tags/tag100.xml"/><Relationship Id="rId29" Type="http://schemas.openxmlformats.org/officeDocument/2006/relationships/tags" Target="../tags/tag126.xml"/><Relationship Id="rId28" Type="http://schemas.openxmlformats.org/officeDocument/2006/relationships/tags" Target="../tags/tag125.xml"/><Relationship Id="rId27" Type="http://schemas.openxmlformats.org/officeDocument/2006/relationships/tags" Target="../tags/tag124.xml"/><Relationship Id="rId26" Type="http://schemas.openxmlformats.org/officeDocument/2006/relationships/tags" Target="../tags/tag123.xml"/><Relationship Id="rId25" Type="http://schemas.openxmlformats.org/officeDocument/2006/relationships/tags" Target="../tags/tag122.xml"/><Relationship Id="rId24" Type="http://schemas.openxmlformats.org/officeDocument/2006/relationships/tags" Target="../tags/tag121.xml"/><Relationship Id="rId23" Type="http://schemas.openxmlformats.org/officeDocument/2006/relationships/tags" Target="../tags/tag120.xml"/><Relationship Id="rId22" Type="http://schemas.openxmlformats.org/officeDocument/2006/relationships/tags" Target="../tags/tag119.xml"/><Relationship Id="rId21" Type="http://schemas.openxmlformats.org/officeDocument/2006/relationships/tags" Target="../tags/tag118.xml"/><Relationship Id="rId20" Type="http://schemas.openxmlformats.org/officeDocument/2006/relationships/tags" Target="../tags/tag117.xml"/><Relationship Id="rId2" Type="http://schemas.openxmlformats.org/officeDocument/2006/relationships/tags" Target="../tags/tag99.xml"/><Relationship Id="rId19" Type="http://schemas.openxmlformats.org/officeDocument/2006/relationships/tags" Target="../tags/tag116.xml"/><Relationship Id="rId18" Type="http://schemas.openxmlformats.org/officeDocument/2006/relationships/tags" Target="../tags/tag115.xml"/><Relationship Id="rId17" Type="http://schemas.openxmlformats.org/officeDocument/2006/relationships/tags" Target="../tags/tag114.xml"/><Relationship Id="rId16" Type="http://schemas.openxmlformats.org/officeDocument/2006/relationships/tags" Target="../tags/tag113.xml"/><Relationship Id="rId15" Type="http://schemas.openxmlformats.org/officeDocument/2006/relationships/tags" Target="../tags/tag112.xml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image" Target="../media/image11.png"/><Relationship Id="rId7" Type="http://schemas.openxmlformats.org/officeDocument/2006/relationships/tags" Target="../tags/tag138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tags" Target="../tags/tag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8347383" y="1026582"/>
            <a:ext cx="4357672" cy="4936284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8231" h="9323">
                <a:moveTo>
                  <a:pt x="4507" y="0"/>
                </a:moveTo>
                <a:lnTo>
                  <a:pt x="8231" y="9323"/>
                </a:lnTo>
                <a:lnTo>
                  <a:pt x="3724" y="9323"/>
                </a:lnTo>
                <a:lnTo>
                  <a:pt x="0" y="0"/>
                </a:lnTo>
                <a:lnTo>
                  <a:pt x="4507" y="0"/>
                </a:lnTo>
                <a:close/>
              </a:path>
            </a:pathLst>
          </a:custGeom>
          <a:gradFill>
            <a:gsLst>
              <a:gs pos="0">
                <a:srgbClr val="A3C6FC">
                  <a:alpha val="0"/>
                </a:srgbClr>
              </a:gs>
              <a:gs pos="100000">
                <a:srgbClr val="A3C6F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999083" y="-24109"/>
            <a:ext cx="5265706" cy="7256759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7863" h="10836">
                <a:moveTo>
                  <a:pt x="7634" y="10836"/>
                </a:moveTo>
                <a:lnTo>
                  <a:pt x="4329" y="10836"/>
                </a:lnTo>
                <a:lnTo>
                  <a:pt x="0" y="0"/>
                </a:lnTo>
                <a:lnTo>
                  <a:pt x="3534" y="0"/>
                </a:lnTo>
                <a:lnTo>
                  <a:pt x="7863" y="10836"/>
                </a:lnTo>
                <a:lnTo>
                  <a:pt x="7634" y="10836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26490" y="1173480"/>
            <a:ext cx="101638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en-US" altLang="zh-CN" sz="48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4800" b="1" spc="-1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32462" y="6631005"/>
            <a:ext cx="12893538" cy="651608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18564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 rot="10800000">
            <a:off x="2839399" y="4717960"/>
            <a:ext cx="1133113" cy="398473"/>
            <a:chOff x="6885457" y="5334960"/>
            <a:chExt cx="1074418" cy="377832"/>
          </a:xfrm>
          <a:solidFill>
            <a:srgbClr val="085CE3"/>
          </a:solidFill>
        </p:grpSpPr>
        <p:grpSp>
          <p:nvGrpSpPr>
            <p:cNvPr id="40" name="图形 27"/>
            <p:cNvGrpSpPr/>
            <p:nvPr/>
          </p:nvGrpSpPr>
          <p:grpSpPr>
            <a:xfrm rot="16200000" flipH="1">
              <a:off x="7372918" y="5130873"/>
              <a:ext cx="94458" cy="1069380"/>
              <a:chOff x="10052696" y="3918325"/>
              <a:chExt cx="127407" cy="1442407"/>
            </a:xfrm>
            <a:grpFill/>
          </p:grpSpPr>
          <p:sp>
            <p:nvSpPr>
              <p:cNvPr id="61" name="任意多边形: 形状 60"/>
              <p:cNvSpPr/>
              <p:nvPr>
                <p:custDataLst>
                  <p:tags r:id="rId1"/>
                </p:custDataLst>
              </p:nvPr>
            </p:nvSpPr>
            <p:spPr>
              <a:xfrm>
                <a:off x="10052696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"/>
                </p:custDataLst>
              </p:nvPr>
            </p:nvSpPr>
            <p:spPr>
              <a:xfrm>
                <a:off x="10059030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65363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71697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5"/>
                </p:custDataLst>
              </p:nvPr>
            </p:nvSpPr>
            <p:spPr>
              <a:xfrm>
                <a:off x="100780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/>
              <p:cNvSpPr/>
              <p:nvPr>
                <p:custDataLst>
                  <p:tags r:id="rId6"/>
                </p:custDataLst>
              </p:nvPr>
            </p:nvSpPr>
            <p:spPr>
              <a:xfrm>
                <a:off x="10084487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7" name="任意多边形: 形状 66"/>
              <p:cNvSpPr/>
              <p:nvPr>
                <p:custDataLst>
                  <p:tags r:id="rId7"/>
                </p:custDataLst>
              </p:nvPr>
            </p:nvSpPr>
            <p:spPr>
              <a:xfrm>
                <a:off x="10090821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/>
              <p:cNvSpPr/>
              <p:nvPr>
                <p:custDataLst>
                  <p:tags r:id="rId8"/>
                </p:custDataLst>
              </p:nvPr>
            </p:nvSpPr>
            <p:spPr>
              <a:xfrm>
                <a:off x="10097154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>
                <p:custDataLst>
                  <p:tags r:id="rId9"/>
                </p:custDataLst>
              </p:nvPr>
            </p:nvSpPr>
            <p:spPr>
              <a:xfrm>
                <a:off x="10103488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" name="图形 27"/>
            <p:cNvGrpSpPr/>
            <p:nvPr/>
          </p:nvGrpSpPr>
          <p:grpSpPr>
            <a:xfrm rot="16200000" flipH="1">
              <a:off x="7370467" y="4986635"/>
              <a:ext cx="104398" cy="1074418"/>
              <a:chOff x="9854838" y="3918325"/>
              <a:chExt cx="140815" cy="1449203"/>
            </a:xfrm>
            <a:grpFill/>
          </p:grpSpPr>
          <p:sp>
            <p:nvSpPr>
              <p:cNvPr id="52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 rot="-5016000">
                <a:off x="9861542" y="5233417"/>
                <a:ext cx="127407" cy="127407"/>
              </a:xfrm>
              <a:custGeom>
                <a:avLst/>
                <a:gdLst>
                  <a:gd name="connsiteX0" fmla="*/ 127407 w 127407"/>
                  <a:gd name="connsiteY0" fmla="*/ 63704 h 127407"/>
                  <a:gd name="connsiteX1" fmla="*/ 63704 w 127407"/>
                  <a:gd name="connsiteY1" fmla="*/ 127408 h 127407"/>
                  <a:gd name="connsiteX2" fmla="*/ 0 w 127407"/>
                  <a:gd name="connsiteY2" fmla="*/ 63704 h 127407"/>
                  <a:gd name="connsiteX3" fmla="*/ 63704 w 127407"/>
                  <a:gd name="connsiteY3" fmla="*/ 0 h 127407"/>
                  <a:gd name="connsiteX4" fmla="*/ 127407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127407" y="63704"/>
                    </a:moveTo>
                    <a:cubicBezTo>
                      <a:pt x="127407" y="98886"/>
                      <a:pt x="98886" y="127408"/>
                      <a:pt x="63704" y="127408"/>
                    </a:cubicBezTo>
                    <a:cubicBezTo>
                      <a:pt x="28521" y="127408"/>
                      <a:pt x="0" y="98886"/>
                      <a:pt x="0" y="63704"/>
                    </a:cubicBezTo>
                    <a:cubicBezTo>
                      <a:pt x="0" y="28521"/>
                      <a:pt x="28521" y="0"/>
                      <a:pt x="63704" y="0"/>
                    </a:cubicBezTo>
                    <a:cubicBezTo>
                      <a:pt x="98886" y="0"/>
                      <a:pt x="127407" y="28521"/>
                      <a:pt x="127407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 rot="-132000">
                <a:off x="9867937" y="5068936"/>
                <a:ext cx="114739" cy="114739"/>
              </a:xfrm>
              <a:custGeom>
                <a:avLst/>
                <a:gdLst>
                  <a:gd name="connsiteX0" fmla="*/ 114740 w 114739"/>
                  <a:gd name="connsiteY0" fmla="*/ 57370 h 114739"/>
                  <a:gd name="connsiteX1" fmla="*/ 57370 w 114739"/>
                  <a:gd name="connsiteY1" fmla="*/ 114740 h 114739"/>
                  <a:gd name="connsiteX2" fmla="*/ 0 w 114739"/>
                  <a:gd name="connsiteY2" fmla="*/ 57370 h 114739"/>
                  <a:gd name="connsiteX3" fmla="*/ 57370 w 114739"/>
                  <a:gd name="connsiteY3" fmla="*/ 0 h 114739"/>
                  <a:gd name="connsiteX4" fmla="*/ 11474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114740" y="57370"/>
                    </a:moveTo>
                    <a:cubicBezTo>
                      <a:pt x="114740" y="89054"/>
                      <a:pt x="89054" y="114740"/>
                      <a:pt x="57370" y="114740"/>
                    </a:cubicBezTo>
                    <a:cubicBezTo>
                      <a:pt x="25685" y="114740"/>
                      <a:pt x="0" y="89054"/>
                      <a:pt x="0" y="57370"/>
                    </a:cubicBezTo>
                    <a:cubicBezTo>
                      <a:pt x="0" y="25685"/>
                      <a:pt x="25685" y="0"/>
                      <a:pt x="57370" y="0"/>
                    </a:cubicBezTo>
                    <a:cubicBezTo>
                      <a:pt x="89054" y="0"/>
                      <a:pt x="114740" y="25685"/>
                      <a:pt x="11474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9874252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13"/>
                </p:custDataLst>
              </p:nvPr>
            </p:nvSpPr>
            <p:spPr>
              <a:xfrm>
                <a:off x="9880586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4"/>
                </p:custDataLst>
              </p:nvPr>
            </p:nvSpPr>
            <p:spPr>
              <a:xfrm>
                <a:off x="9886920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5"/>
                </p:custDataLst>
              </p:nvPr>
            </p:nvSpPr>
            <p:spPr>
              <a:xfrm>
                <a:off x="9893376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6"/>
                </p:custDataLst>
              </p:nvPr>
            </p:nvSpPr>
            <p:spPr>
              <a:xfrm>
                <a:off x="9899709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7"/>
                </p:custDataLst>
              </p:nvPr>
            </p:nvSpPr>
            <p:spPr>
              <a:xfrm>
                <a:off x="9906043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18"/>
                </p:custDataLst>
              </p:nvPr>
            </p:nvSpPr>
            <p:spPr>
              <a:xfrm>
                <a:off x="9912377" y="3918325"/>
                <a:ext cx="25822" cy="25822"/>
              </a:xfrm>
              <a:custGeom>
                <a:avLst/>
                <a:gdLst>
                  <a:gd name="connsiteX0" fmla="*/ 25823 w 25822"/>
                  <a:gd name="connsiteY0" fmla="*/ 12911 h 25822"/>
                  <a:gd name="connsiteX1" fmla="*/ 12911 w 25822"/>
                  <a:gd name="connsiteY1" fmla="*/ 25823 h 25822"/>
                  <a:gd name="connsiteX2" fmla="*/ 0 w 25822"/>
                  <a:gd name="connsiteY2" fmla="*/ 12911 h 25822"/>
                  <a:gd name="connsiteX3" fmla="*/ 12911 w 25822"/>
                  <a:gd name="connsiteY3" fmla="*/ 0 h 25822"/>
                  <a:gd name="connsiteX4" fmla="*/ 25823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25823" y="12911"/>
                    </a:moveTo>
                    <a:cubicBezTo>
                      <a:pt x="25823" y="20042"/>
                      <a:pt x="20042" y="25823"/>
                      <a:pt x="12911" y="25823"/>
                    </a:cubicBezTo>
                    <a:cubicBezTo>
                      <a:pt x="5781" y="25823"/>
                      <a:pt x="0" y="20042"/>
                      <a:pt x="0" y="12911"/>
                    </a:cubicBezTo>
                    <a:cubicBezTo>
                      <a:pt x="0" y="5781"/>
                      <a:pt x="5781" y="0"/>
                      <a:pt x="12911" y="0"/>
                    </a:cubicBezTo>
                    <a:cubicBezTo>
                      <a:pt x="20042" y="0"/>
                      <a:pt x="25823" y="5781"/>
                      <a:pt x="25823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" name="图形 27"/>
            <p:cNvGrpSpPr/>
            <p:nvPr/>
          </p:nvGrpSpPr>
          <p:grpSpPr>
            <a:xfrm rot="16200000" flipH="1">
              <a:off x="7372918" y="4847499"/>
              <a:ext cx="94458" cy="1069380"/>
              <a:chOff x="9670474" y="3918325"/>
              <a:chExt cx="127407" cy="1442407"/>
            </a:xfrm>
            <a:grpFill/>
          </p:grpSpPr>
          <p:sp>
            <p:nvSpPr>
              <p:cNvPr id="43" name="任意多边形: 形状 42"/>
              <p:cNvSpPr/>
              <p:nvPr>
                <p:custDataLst>
                  <p:tags r:id="rId19"/>
                </p:custDataLst>
              </p:nvPr>
            </p:nvSpPr>
            <p:spPr>
              <a:xfrm>
                <a:off x="9670474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任意多边形: 形状 43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76807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>
                <p:custDataLst>
                  <p:tags r:id="rId21"/>
                </p:custDataLst>
              </p:nvPr>
            </p:nvSpPr>
            <p:spPr>
              <a:xfrm>
                <a:off x="9683141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22"/>
                </p:custDataLst>
              </p:nvPr>
            </p:nvSpPr>
            <p:spPr>
              <a:xfrm>
                <a:off x="9689475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23"/>
                </p:custDataLst>
              </p:nvPr>
            </p:nvSpPr>
            <p:spPr>
              <a:xfrm>
                <a:off x="96959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24"/>
                </p:custDataLst>
              </p:nvPr>
            </p:nvSpPr>
            <p:spPr>
              <a:xfrm>
                <a:off x="9702264" y="4411511"/>
                <a:ext cx="63825" cy="63825"/>
              </a:xfrm>
              <a:custGeom>
                <a:avLst/>
                <a:gdLst>
                  <a:gd name="connsiteX0" fmla="*/ 0 w 63825"/>
                  <a:gd name="connsiteY0" fmla="*/ 31913 h 63825"/>
                  <a:gd name="connsiteX1" fmla="*/ 31913 w 63825"/>
                  <a:gd name="connsiteY1" fmla="*/ 0 h 63825"/>
                  <a:gd name="connsiteX2" fmla="*/ 63826 w 63825"/>
                  <a:gd name="connsiteY2" fmla="*/ 31913 h 63825"/>
                  <a:gd name="connsiteX3" fmla="*/ 31913 w 63825"/>
                  <a:gd name="connsiteY3" fmla="*/ 63825 h 63825"/>
                  <a:gd name="connsiteX4" fmla="*/ 0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0" y="31913"/>
                    </a:moveTo>
                    <a:cubicBezTo>
                      <a:pt x="0" y="14251"/>
                      <a:pt x="14251" y="0"/>
                      <a:pt x="31913" y="0"/>
                    </a:cubicBezTo>
                    <a:cubicBezTo>
                      <a:pt x="49574" y="0"/>
                      <a:pt x="63826" y="14251"/>
                      <a:pt x="63826" y="31913"/>
                    </a:cubicBezTo>
                    <a:cubicBezTo>
                      <a:pt x="63826" y="49574"/>
                      <a:pt x="49574" y="63825"/>
                      <a:pt x="31913" y="63825"/>
                    </a:cubicBezTo>
                    <a:cubicBezTo>
                      <a:pt x="14251" y="63825"/>
                      <a:pt x="0" y="49574"/>
                      <a:pt x="0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25"/>
                </p:custDataLst>
              </p:nvPr>
            </p:nvSpPr>
            <p:spPr>
              <a:xfrm>
                <a:off x="9708598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26"/>
                </p:custDataLst>
              </p:nvPr>
            </p:nvSpPr>
            <p:spPr>
              <a:xfrm>
                <a:off x="9714932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27"/>
                </p:custDataLst>
              </p:nvPr>
            </p:nvSpPr>
            <p:spPr>
              <a:xfrm>
                <a:off x="9721266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" name="圆角矩形 21"/>
          <p:cNvSpPr/>
          <p:nvPr/>
        </p:nvSpPr>
        <p:spPr>
          <a:xfrm>
            <a:off x="4306408" y="4634820"/>
            <a:ext cx="3548001" cy="5745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rgbClr val="CCDFF5"/>
            </a:solidFill>
          </a:ln>
          <a:effectLst>
            <a:outerShdw blurRad="127000" dist="63500" dir="2700000" algn="tl" rotWithShape="0">
              <a:srgbClr val="085CE3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7" name="组合 206"/>
          <p:cNvGrpSpPr/>
          <p:nvPr/>
        </p:nvGrpSpPr>
        <p:grpSpPr>
          <a:xfrm>
            <a:off x="4649951" y="4857642"/>
            <a:ext cx="186086" cy="119205"/>
            <a:chOff x="8292" y="380"/>
            <a:chExt cx="937" cy="600"/>
          </a:xfrm>
        </p:grpSpPr>
        <p:sp>
          <p:nvSpPr>
            <p:cNvPr id="203" name="流程图: 摘录 202"/>
            <p:cNvSpPr/>
            <p:nvPr/>
          </p:nvSpPr>
          <p:spPr>
            <a:xfrm rot="5400000">
              <a:off x="8193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流程图: 摘录 203"/>
            <p:cNvSpPr/>
            <p:nvPr/>
          </p:nvSpPr>
          <p:spPr>
            <a:xfrm rot="5400000">
              <a:off x="8728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065556" y="4685919"/>
            <a:ext cx="2336749" cy="48006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l"/>
            <a:r>
              <a:rPr lang="zh-CN" altLang="en-US" sz="25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罗田县教育局</a:t>
            </a:r>
            <a:endParaRPr lang="zh-CN" altLang="en-US" sz="253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3373" y="248859"/>
            <a:ext cx="11920479" cy="1158743"/>
            <a:chOff x="856" y="327"/>
            <a:chExt cx="17800" cy="1905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856" y="418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2.户籍信息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标题 1"/>
          <p:cNvSpPr txBox="1"/>
          <p:nvPr/>
        </p:nvSpPr>
        <p:spPr>
          <a:xfrm>
            <a:off x="4710919" y="1565376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①省内户籍核验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湖北省内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户籍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的，系统通过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cs typeface="+mn-cs"/>
                <a:sym typeface="+mn-ea"/>
              </a:rPr>
              <a:t>学生身份证号、性别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cs typeface="+mn-cs"/>
                <a:sym typeface="+mn-ea"/>
              </a:rPr>
              <a:t>姓名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项信息进行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自动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核验，属实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则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通过并自动展示其它信息。其中小学新生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必须为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2019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31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日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及此前出生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否则系统不能通过申报；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同时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不能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在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外地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申请注册，且不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能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是在读小学生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如果无法通过核验，一是检查录入信息是否正确，修正后重新核验；二是仍无法核验通过的，将“户籍属地”栏改为 “湖北省外户口”项填报，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操作方式同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省外户籍拍照上传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后续由工作人员审核。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45021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2.png图片2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135247" y="804946"/>
              <a:ext cx="4602480" cy="6304915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99040" y="1707685"/>
            <a:ext cx="8352110" cy="4213672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60722" y="1887245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②省外户籍拍照上传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湖北省外户籍的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，在按照户口本信息如实录入后, 须拍照上传户口本中的以下 3 个页面：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a.户号登记页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b.户主登记页（或全户人员基本情况页）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c.学生登记页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6.jpg6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2.户籍信息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10919" y="1672691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①省内医学出生证核验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/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省内出生证，系统通过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出生证号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父母一方的身份证号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进行核验，属实则通过并自动展示其它信息。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无法通过核验的，一是检查录入信息是否正确，修正后重新核验；二是仍无法核验通过的，将 “出生地”栏改为“其它”项填报，后续由工作人员审核。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" y="815975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4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D:\桌面文件\图片3.png图片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55667" y="1243378"/>
            <a:ext cx="3102606" cy="5736590"/>
          </a:xfrm>
          <a:prstGeom prst="roundRect">
            <a:avLst>
              <a:gd name="adj" fmla="val 7599"/>
            </a:avLst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413377" y="1887880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</a:pPr>
            <a:endParaRPr lang="zh-CN" altLang="en-US" sz="36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00.jpg微信图片_20240530145900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958391" y="2536016"/>
            <a:ext cx="6731000" cy="1494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②省外医学出生证拍照上传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省外出生证，在按照出生证信息如实录入和补充完整其它信息后，须拍照上传该证件。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6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190625"/>
            <a:ext cx="8352155" cy="58445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96900" y="248920"/>
            <a:ext cx="11724005" cy="707390"/>
            <a:chOff x="1775" y="327"/>
            <a:chExt cx="16313" cy="1163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584065" y="1319530"/>
            <a:ext cx="7498080" cy="472630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①不动产权证核验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zh-CN" altLang="en-US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手机完整横拍不动产证登记页和附记页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同框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（如下图）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不动产权证编号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和产权人身份证号，属实则核验通过。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和拍照上传是否规范；仍无法通过，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在“房产类型”栏改选“其它”项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填报，后续由工作人员审核。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2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878840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" name="图片 1" descr="不动产例图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09735" y="4624070"/>
            <a:ext cx="3415030" cy="2439035"/>
          </a:xfrm>
          <a:prstGeom prst="rect">
            <a:avLst/>
          </a:prstGeom>
        </p:spPr>
      </p:pic>
      <p:pic>
        <p:nvPicPr>
          <p:cNvPr id="6" name="图片 5" descr="图片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6900" y="1205865"/>
            <a:ext cx="3238500" cy="5909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320165"/>
            <a:ext cx="8084185" cy="564578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54994" y="1410555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②房权证核验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（若系统自带信息人证一致可不填，否则须删除原信息后录入产权所有人身份证号）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手机完整拍摄房权证登记页并上传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填写房权证编号（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证件编号在登记页顶行，填写时注意：必须填写完整的字段+编号，如“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房权证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凤山镇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、罗政房权字第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、罗房权证凤字第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和房权人身份证号，属实则核验通过。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 仍无法通过，在“房产类型”栏改选“其它”项填报，后续由工作人员审核。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2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205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3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4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5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7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8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9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图片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04470" y="1036320"/>
            <a:ext cx="4486910" cy="576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320250"/>
            <a:ext cx="8352110" cy="56458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618812" y="1397870"/>
            <a:ext cx="7766875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③购房备案合同核验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购房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填写买受人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姓名、身份证号和购房合同编号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如“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LT2025001257*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→系统进行核验，属实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则通过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将自动展示相关信息→ 拍照上传的合同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相关完整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页面（合同编号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买受人姓名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房屋坐落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购房发票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无法核验通过的，请检查录入信息，规范填写证件编号；仍无法通过，在“房产类型”栏改选“其它”项填报，后续由工作人员审核。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6.png图片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2098966"/>
            <a:ext cx="8352110" cy="35334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3314" y="2538764"/>
            <a:ext cx="7451660" cy="185843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④土地证（规划证）填报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按提示如实填写证件信息，证件拍照上传的要求参照不动产证中的相关提示。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200000"/>
              </a:lnSpc>
            </a:pP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35.jpg微信图片_20240530145935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1321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5040527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911770"/>
            <a:ext cx="7451660" cy="5040527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⑤自建房填报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未办理不动产权证的自建房选择此项，按提示如实填写房产信息。拍照上传的内容包括：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自建房屋正面照； 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已取得的有效证件，拍照要求参照不动产证相关提示，无证则不填；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c.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是城中村原住民的，还要拍照上传户口本中的户主登记页、学生登记页。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13.jpg微信图片_2024053015001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09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165" y="1911985"/>
            <a:ext cx="7451725" cy="435927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⑥小产权房填报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按提示如实填写房产信息，拍照上传的内容包括：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已取得的有效证件，拍照要求参照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不动产证中的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相关提示，无证则不填；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最近一年的水、电、气缴费发票（只上传年头和年尾各 1 张，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网上缴费截图无效，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其余的由工作人员入户核实）。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41.jpg微信图片_20240530150041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13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929" y="0"/>
            <a:ext cx="12858044" cy="725274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41" name="任意多边形: 形状 40"/>
          <p:cNvSpPr/>
          <p:nvPr/>
        </p:nvSpPr>
        <p:spPr>
          <a:xfrm>
            <a:off x="-417232" y="-106845"/>
            <a:ext cx="8652904" cy="7359586"/>
          </a:xfrm>
          <a:custGeom>
            <a:avLst/>
            <a:gdLst>
              <a:gd name="connsiteX0" fmla="*/ 3456544 w 7748131"/>
              <a:gd name="connsiteY0" fmla="*/ 0 h 6912060"/>
              <a:gd name="connsiteX1" fmla="*/ 7748131 w 7748131"/>
              <a:gd name="connsiteY1" fmla="*/ 6912060 h 6912060"/>
              <a:gd name="connsiteX2" fmla="*/ 0 w 7748131"/>
              <a:gd name="connsiteY2" fmla="*/ 6912060 h 6912060"/>
              <a:gd name="connsiteX3" fmla="*/ 0 w 7748131"/>
              <a:gd name="connsiteY3" fmla="*/ 42321 h 6912060"/>
              <a:gd name="connsiteX0-1" fmla="*/ 3552881 w 7748131"/>
              <a:gd name="connsiteY0-2" fmla="*/ 79393 h 6871032"/>
              <a:gd name="connsiteX1-3" fmla="*/ 7748131 w 7748131"/>
              <a:gd name="connsiteY1-4" fmla="*/ 6871032 h 6871032"/>
              <a:gd name="connsiteX2-5" fmla="*/ 0 w 7748131"/>
              <a:gd name="connsiteY2-6" fmla="*/ 6871032 h 6871032"/>
              <a:gd name="connsiteX3-7" fmla="*/ 0 w 7748131"/>
              <a:gd name="connsiteY3-8" fmla="*/ 1293 h 6871032"/>
              <a:gd name="connsiteX4" fmla="*/ 3552881 w 7748131"/>
              <a:gd name="connsiteY4" fmla="*/ 79393 h 6871032"/>
              <a:gd name="connsiteX0-9" fmla="*/ 3613092 w 7808342"/>
              <a:gd name="connsiteY0-10" fmla="*/ 0 h 6791639"/>
              <a:gd name="connsiteX1-11" fmla="*/ 7808342 w 7808342"/>
              <a:gd name="connsiteY1-12" fmla="*/ 6791639 h 6791639"/>
              <a:gd name="connsiteX2-13" fmla="*/ 60211 w 7808342"/>
              <a:gd name="connsiteY2-14" fmla="*/ 6791639 h 6791639"/>
              <a:gd name="connsiteX3-15" fmla="*/ 0 w 7808342"/>
              <a:gd name="connsiteY3-16" fmla="*/ 78448 h 6791639"/>
              <a:gd name="connsiteX4-17" fmla="*/ 3613092 w 7808342"/>
              <a:gd name="connsiteY4-18" fmla="*/ 0 h 6791639"/>
              <a:gd name="connsiteX0-19" fmla="*/ 3709429 w 7808342"/>
              <a:gd name="connsiteY0-20" fmla="*/ 0 h 6719386"/>
              <a:gd name="connsiteX1-21" fmla="*/ 7808342 w 7808342"/>
              <a:gd name="connsiteY1-22" fmla="*/ 6719386 h 6719386"/>
              <a:gd name="connsiteX2-23" fmla="*/ 60211 w 7808342"/>
              <a:gd name="connsiteY2-24" fmla="*/ 6719386 h 6719386"/>
              <a:gd name="connsiteX3-25" fmla="*/ 0 w 7808342"/>
              <a:gd name="connsiteY3-26" fmla="*/ 6195 h 6719386"/>
              <a:gd name="connsiteX4-27" fmla="*/ 3709429 w 7808342"/>
              <a:gd name="connsiteY4-28" fmla="*/ 0 h 6719386"/>
              <a:gd name="connsiteX0-29" fmla="*/ 3745556 w 7808342"/>
              <a:gd name="connsiteY0-30" fmla="*/ 0 h 6731428"/>
              <a:gd name="connsiteX1-31" fmla="*/ 7808342 w 7808342"/>
              <a:gd name="connsiteY1-32" fmla="*/ 6731428 h 6731428"/>
              <a:gd name="connsiteX2-33" fmla="*/ 60211 w 7808342"/>
              <a:gd name="connsiteY2-34" fmla="*/ 6731428 h 6731428"/>
              <a:gd name="connsiteX3-35" fmla="*/ 0 w 7808342"/>
              <a:gd name="connsiteY3-36" fmla="*/ 18237 h 6731428"/>
              <a:gd name="connsiteX4-37" fmla="*/ 3745556 w 7808342"/>
              <a:gd name="connsiteY4-38" fmla="*/ 0 h 6731428"/>
              <a:gd name="connsiteX0-39" fmla="*/ 3793725 w 7808342"/>
              <a:gd name="connsiteY0-40" fmla="*/ 0 h 6755512"/>
              <a:gd name="connsiteX1-41" fmla="*/ 7808342 w 7808342"/>
              <a:gd name="connsiteY1-42" fmla="*/ 6755512 h 6755512"/>
              <a:gd name="connsiteX2-43" fmla="*/ 60211 w 7808342"/>
              <a:gd name="connsiteY2-44" fmla="*/ 6755512 h 6755512"/>
              <a:gd name="connsiteX3-45" fmla="*/ 0 w 7808342"/>
              <a:gd name="connsiteY3-46" fmla="*/ 42321 h 6755512"/>
              <a:gd name="connsiteX4-47" fmla="*/ 3793725 w 7808342"/>
              <a:gd name="connsiteY4-48" fmla="*/ 0 h 67555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7808342" h="6755512">
                <a:moveTo>
                  <a:pt x="3793725" y="0"/>
                </a:moveTo>
                <a:lnTo>
                  <a:pt x="7808342" y="6755512"/>
                </a:lnTo>
                <a:lnTo>
                  <a:pt x="60211" y="6755512"/>
                </a:lnTo>
                <a:lnTo>
                  <a:pt x="0" y="42321"/>
                </a:lnTo>
                <a:lnTo>
                  <a:pt x="3793725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14735" y="349890"/>
            <a:ext cx="8054601" cy="1071149"/>
            <a:chOff x="1041966" y="689223"/>
            <a:chExt cx="10247100" cy="1015663"/>
          </a:xfrm>
        </p:grpSpPr>
        <p:sp>
          <p:nvSpPr>
            <p:cNvPr id="6" name="平行四边形 5"/>
            <p:cNvSpPr/>
            <p:nvPr/>
          </p:nvSpPr>
          <p:spPr>
            <a:xfrm flipH="1">
              <a:off x="1041966" y="689223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3447067" y="778484"/>
              <a:ext cx="6599593" cy="8258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01/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如何进入系统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41318" y="1981109"/>
            <a:ext cx="8054601" cy="1070612"/>
            <a:chOff x="1820147" y="1171239"/>
            <a:chExt cx="10247100" cy="1015663"/>
          </a:xfrm>
        </p:grpSpPr>
        <p:sp>
          <p:nvSpPr>
            <p:cNvPr id="26" name="平行四边形 25"/>
            <p:cNvSpPr/>
            <p:nvPr/>
          </p:nvSpPr>
          <p:spPr>
            <a:xfrm flipH="1">
              <a:off x="1820147" y="11712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7" name="文本框 11"/>
            <p:cNvSpPr txBox="1"/>
            <p:nvPr/>
          </p:nvSpPr>
          <p:spPr>
            <a:xfrm>
              <a:off x="3835732" y="1239879"/>
              <a:ext cx="6903077" cy="8246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02/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如何进行申报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33201" y="3806734"/>
            <a:ext cx="8054601" cy="1070851"/>
            <a:chOff x="2859562" y="3841539"/>
            <a:chExt cx="10247100" cy="1015663"/>
          </a:xfrm>
        </p:grpSpPr>
        <p:sp>
          <p:nvSpPr>
            <p:cNvPr id="28" name="平行四边形 27"/>
            <p:cNvSpPr/>
            <p:nvPr/>
          </p:nvSpPr>
          <p:spPr>
            <a:xfrm flipH="1">
              <a:off x="2859562" y="38415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9" name="文本框 11"/>
            <p:cNvSpPr txBox="1"/>
            <p:nvPr/>
          </p:nvSpPr>
          <p:spPr>
            <a:xfrm>
              <a:off x="5264663" y="3930800"/>
              <a:ext cx="6589065" cy="8245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03/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17440" y="5704976"/>
            <a:ext cx="7727315" cy="1025568"/>
            <a:chOff x="4201400" y="4241338"/>
            <a:chExt cx="10247100" cy="1015663"/>
          </a:xfrm>
        </p:grpSpPr>
        <p:sp>
          <p:nvSpPr>
            <p:cNvPr id="3" name="平行四边形 2"/>
            <p:cNvSpPr/>
            <p:nvPr/>
          </p:nvSpPr>
          <p:spPr>
            <a:xfrm flipH="1">
              <a:off x="4201400" y="4241338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5" name="文本框 11"/>
            <p:cNvSpPr txBox="1"/>
            <p:nvPr/>
          </p:nvSpPr>
          <p:spPr>
            <a:xfrm>
              <a:off x="5824197" y="4283876"/>
              <a:ext cx="6589065" cy="860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04/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系统常见问题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: 形状 34"/>
          <p:cNvSpPr/>
          <p:nvPr/>
        </p:nvSpPr>
        <p:spPr>
          <a:xfrm>
            <a:off x="353" y="-80206"/>
            <a:ext cx="6208025" cy="7312858"/>
          </a:xfrm>
          <a:custGeom>
            <a:avLst/>
            <a:gdLst>
              <a:gd name="connsiteX0" fmla="*/ 0 w 5821887"/>
              <a:gd name="connsiteY0" fmla="*/ 0 h 6858000"/>
              <a:gd name="connsiteX1" fmla="*/ 1457655 w 5821887"/>
              <a:gd name="connsiteY1" fmla="*/ 0 h 6858000"/>
              <a:gd name="connsiteX2" fmla="*/ 5821887 w 5821887"/>
              <a:gd name="connsiteY2" fmla="*/ 6858000 h 6858000"/>
              <a:gd name="connsiteX3" fmla="*/ 0 w 58218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887" h="6858000">
                <a:moveTo>
                  <a:pt x="0" y="0"/>
                </a:moveTo>
                <a:lnTo>
                  <a:pt x="1457655" y="0"/>
                </a:lnTo>
                <a:lnTo>
                  <a:pt x="582188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9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208" y="-56032"/>
            <a:ext cx="7200906" cy="7364247"/>
          </a:xfrm>
          <a:custGeom>
            <a:avLst/>
            <a:gdLst>
              <a:gd name="connsiteX0" fmla="*/ 0 w 6352628"/>
              <a:gd name="connsiteY0" fmla="*/ 0 h 6858000"/>
              <a:gd name="connsiteX1" fmla="*/ 1988395 w 6352628"/>
              <a:gd name="connsiteY1" fmla="*/ 0 h 6858000"/>
              <a:gd name="connsiteX2" fmla="*/ 6352628 w 6352628"/>
              <a:gd name="connsiteY2" fmla="*/ 6858000 h 6858000"/>
              <a:gd name="connsiteX3" fmla="*/ 0 w 6352628"/>
              <a:gd name="connsiteY3" fmla="*/ 6858000 h 6858000"/>
              <a:gd name="connsiteX0-1" fmla="*/ 0 w 7536498"/>
              <a:gd name="connsiteY0-2" fmla="*/ 0 h 6893665"/>
              <a:gd name="connsiteX1-3" fmla="*/ 1988395 w 7536498"/>
              <a:gd name="connsiteY1-4" fmla="*/ 0 h 6893665"/>
              <a:gd name="connsiteX2-5" fmla="*/ 7536498 w 7536498"/>
              <a:gd name="connsiteY2-6" fmla="*/ 6893665 h 6893665"/>
              <a:gd name="connsiteX3-7" fmla="*/ 0 w 7536498"/>
              <a:gd name="connsiteY3-8" fmla="*/ 6858000 h 6893665"/>
              <a:gd name="connsiteX4" fmla="*/ 0 w 7536498"/>
              <a:gd name="connsiteY4" fmla="*/ 0 h 68936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7536498" h="6893665">
                <a:moveTo>
                  <a:pt x="0" y="0"/>
                </a:moveTo>
                <a:lnTo>
                  <a:pt x="1988395" y="0"/>
                </a:lnTo>
                <a:lnTo>
                  <a:pt x="7536498" y="689366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6714" y="2638800"/>
            <a:ext cx="2282526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96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 录</a:t>
            </a:r>
            <a:endParaRPr lang="zh-CN" altLang="en-US" sz="696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766276"/>
            <a:ext cx="7451660" cy="44422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⑦保障性住房填报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拍照上传《罗田县保障性住房租赁合同》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(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个页面内容：合同编号页，承租方姓名页，保障性住房坐落地址页，甲乙双方签字盖章页）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按系统提示如实填写保障性住房租赁合同编号，租赁人姓名，租赁地址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00.jpg微信图片_20240530150100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443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⑧城区户籍无住房填报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按系统提示如实填写居住信息。租住的，拍照上传由罗田县房屋租赁管理中心出具的《罗田县城区商品房屋租赁登记备案证明》；挂靠亲戚居住的，拍照上传由当地社区出具的居住证明。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24.jpg微信图片_20240530150124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81544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⑨居住证填报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按系统提示如实填写租住信息。拍照上传相关信息内容包括： 居住证正面照；父母一方在罗田县内工作、务工、经商等合法稳定就业证明及社保局出具的半年以上的社保缴费证明。（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居住证是非罗田户籍人口提前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个月在行政服务中心办理的，时间不够的情况可以拿上单位证明（工作时间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个月以上）和身份证当场即可办理《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流动人口登记凭证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》，电话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5058110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43.jpg微信图片_2024053015014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822" y="1651844"/>
            <a:ext cx="7440775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入住证明拍照上传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按系统提示填报是否入住。若已入住，拍照上传近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个月的第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个月、第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个月、第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个月的水、电、气任意一项的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张缴费发票（网上缴费截图无效），要求图像清晰，票据上的户主、地址等信息与实际相符。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7.png图片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257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入住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540" y="1651635"/>
            <a:ext cx="7126605" cy="408241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①片区填报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参照系统主页“政策信息” 栏中的《2025年罗田县公办小学招生范围划分图》选择对应的片区编号。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②民办学校意愿填报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</a:pP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8.png图片8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036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525636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540" y="1651635"/>
            <a:ext cx="7440930" cy="454088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③父母房查核验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若有有下列情形之一的点击“核验”查询：以祖辈房产作为入学依据的；凭居住证作为入学依据的；城区户籍无房的（租房和挂靠亲戚居住）。无上述情形的直接进入下一步。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④独生子女证拍照上传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以祖辈房产作为入学依据的，还须拍照上传父母一方是独生子女的证明，否则直接进入下一 步。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9.png图片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7099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5"/>
          <p:cNvSpPr/>
          <p:nvPr/>
        </p:nvSpPr>
        <p:spPr>
          <a:xfrm>
            <a:off x="4472322" y="1666772"/>
            <a:ext cx="4146192" cy="3001041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sp>
        <p:nvSpPr>
          <p:cNvPr id="19" name="Rectangle: Rounded Corners 5"/>
          <p:cNvSpPr/>
          <p:nvPr/>
        </p:nvSpPr>
        <p:spPr>
          <a:xfrm>
            <a:off x="8781652" y="1665845"/>
            <a:ext cx="3902815" cy="3001041"/>
          </a:xfrm>
          <a:prstGeom prst="roundRect">
            <a:avLst/>
          </a:prstGeom>
          <a:solidFill>
            <a:srgbClr val="1391DB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370" y="1665845"/>
            <a:ext cx="3917315" cy="3110230"/>
            <a:chOff x="601972" y="1883916"/>
            <a:chExt cx="3917315" cy="3110230"/>
          </a:xfrm>
        </p:grpSpPr>
        <p:sp>
          <p:nvSpPr>
            <p:cNvPr id="3" name="Rectangle: Rounded Corners 5"/>
            <p:cNvSpPr/>
            <p:nvPr/>
          </p:nvSpPr>
          <p:spPr>
            <a:xfrm>
              <a:off x="601972" y="1883916"/>
              <a:ext cx="3902814" cy="3021210"/>
            </a:xfrm>
            <a:prstGeom prst="roundRect">
              <a:avLst/>
            </a:prstGeom>
            <a:solidFill>
              <a:srgbClr val="1391D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47700" dist="279400" dir="5400000" sx="99000" sy="99000" algn="t" rotWithShape="0">
                <a:srgbClr val="221B43">
                  <a:alpha val="12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35957" y="1958211"/>
              <a:ext cx="3783330" cy="303593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eaLnBrk="0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所有信息填报完后，家长浏览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提交记录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返回首页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可在系统界面左下角点击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申报记录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查询申报信息是否准确无误，若出现错误可点击界面右下角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编辑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进行修改。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algn="ctr" eaLnBrk="0">
                <a:lnSpc>
                  <a:spcPct val="150000"/>
                </a:lnSpc>
              </a:pPr>
              <a:endPara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754982" y="2608405"/>
            <a:ext cx="3730879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家长通过申报系统查询后续审核是否通过及是否录取等状态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051746" y="2193785"/>
            <a:ext cx="340063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家长要关注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申报界面右下角的“通知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消息”，读取相关信息并根据要求及时处理。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1"/>
            </p:custDataLst>
          </p:nvPr>
        </p:nvGrpSpPr>
        <p:grpSpPr>
          <a:xfrm>
            <a:off x="735286" y="4796808"/>
            <a:ext cx="3393911" cy="1031503"/>
            <a:chOff x="947008" y="4796808"/>
            <a:chExt cx="3393911" cy="1031503"/>
          </a:xfrm>
        </p:grpSpPr>
        <p:pic>
          <p:nvPicPr>
            <p:cNvPr id="10" name="图片 9" descr="/data/temp/5733ce6d-181d-11ef-92d6-56b9b1d1e91a.jpg@base@tag=imgScale&amp;m=1&amp;w=271&amp;h=271&amp;q=955733ce6d-181d-11ef-92d6-56b9b1d1e91a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l="1843" r="31572"/>
            <a:stretch>
              <a:fillRect/>
            </a:stretch>
          </p:blipFill>
          <p:spPr>
            <a:xfrm>
              <a:off x="947008" y="4796808"/>
              <a:ext cx="1031503" cy="103150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2180792" y="4918714"/>
              <a:ext cx="2160127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查询修改</a:t>
              </a:r>
              <a:endParaRPr lang="zh-CN" altLang="en-US" sz="2400" b="1" dirty="0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4989275" y="4797477"/>
            <a:ext cx="3390562" cy="1030833"/>
            <a:chOff x="4842603" y="4797477"/>
            <a:chExt cx="3390562" cy="1030833"/>
          </a:xfrm>
        </p:grpSpPr>
        <p:sp>
          <p:nvSpPr>
            <p:cNvPr id="13" name="矩形 12"/>
            <p:cNvSpPr/>
            <p:nvPr>
              <p:custDataLst>
                <p:tags r:id="rId6"/>
              </p:custDataLst>
            </p:nvPr>
          </p:nvSpPr>
          <p:spPr>
            <a:xfrm>
              <a:off x="6051605" y="4918714"/>
              <a:ext cx="2181560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查询进度</a:t>
              </a:r>
              <a:endPara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  <p:pic>
          <p:nvPicPr>
            <p:cNvPr id="14" name="图片 13" descr="/data/temp/5733d1bf-181d-11ef-92d6-56b9b1d1e91a.jpg@base@tag=imgScale&amp;m=1&amp;w=271&amp;h=271&amp;q=955733d1bf-181d-11ef-92d6-56b9b1d1e91a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 l="16708" r="16708"/>
            <a:stretch>
              <a:fillRect/>
            </a:stretch>
          </p:blipFill>
          <p:spPr>
            <a:xfrm>
              <a:off x="4842603" y="4797477"/>
              <a:ext cx="1030833" cy="103083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10599694" y="4918714"/>
            <a:ext cx="2181560" cy="787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关注通知</a:t>
            </a:r>
            <a:endParaRPr lang="zh-CN" altLang="en-US" sz="2400" b="1">
              <a:solidFill>
                <a:schemeClr val="tx1">
                  <a:lumMod val="10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6" name="图片 15" descr="/data/temp/5733d470-181d-11ef-92d6-56b9b1d1e91a.jpg@base@tag=imgScale&amp;m=1&amp;w=271&amp;h=271&amp;q=955733d470-181d-11ef-92d6-56b9b1d1e91a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l="16708" r="16708"/>
          <a:stretch>
            <a:fillRect/>
          </a:stretch>
        </p:blipFill>
        <p:spPr>
          <a:xfrm>
            <a:off x="9393373" y="4797477"/>
            <a:ext cx="1030833" cy="1030833"/>
          </a:xfrm>
          <a:custGeom>
            <a:avLst/>
            <a:gdLst>
              <a:gd name="connsiteX0" fmla="*/ 516600 w 1033200"/>
              <a:gd name="connsiteY0" fmla="*/ 0 h 1033200"/>
              <a:gd name="connsiteX1" fmla="*/ 1033200 w 1033200"/>
              <a:gd name="connsiteY1" fmla="*/ 516600 h 1033200"/>
              <a:gd name="connsiteX2" fmla="*/ 516600 w 1033200"/>
              <a:gd name="connsiteY2" fmla="*/ 1033200 h 1033200"/>
              <a:gd name="connsiteX3" fmla="*/ 0 w 1033200"/>
              <a:gd name="connsiteY3" fmla="*/ 516600 h 1033200"/>
              <a:gd name="connsiteX4" fmla="*/ 516600 w 1033200"/>
              <a:gd name="connsiteY4" fmla="*/ 0 h 103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00" h="1033200">
                <a:moveTo>
                  <a:pt x="516600" y="0"/>
                </a:moveTo>
                <a:cubicBezTo>
                  <a:pt x="801910" y="0"/>
                  <a:pt x="1033200" y="231290"/>
                  <a:pt x="1033200" y="516600"/>
                </a:cubicBezTo>
                <a:cubicBezTo>
                  <a:pt x="1033200" y="801910"/>
                  <a:pt x="801910" y="1033200"/>
                  <a:pt x="516600" y="1033200"/>
                </a:cubicBezTo>
                <a:cubicBezTo>
                  <a:pt x="231290" y="1033200"/>
                  <a:pt x="0" y="801910"/>
                  <a:pt x="0" y="516600"/>
                </a:cubicBezTo>
                <a:cubicBezTo>
                  <a:pt x="0" y="231290"/>
                  <a:pt x="231290" y="0"/>
                  <a:pt x="516600" y="0"/>
                </a:cubicBez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5" name="组合 4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8" name="组合 7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0" name="矩形 19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p>
                <a:pPr algn="ctr"/>
                <a:endParaRPr lang="en-US" altLang="zh-CN"/>
              </a:p>
            </p:txBody>
          </p:sp>
          <p:cxnSp>
            <p:nvCxnSpPr>
              <p:cNvPr id="21" name="直接连接符 20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/>
            <p:cNvSpPr txBox="1"/>
            <p:nvPr>
              <p:custDataLst>
                <p:tags r:id="rId1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（四）确认信息无误提交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25" name="任意多边形 40"/>
            <p:cNvSpPr/>
            <p:nvPr>
              <p:custDataLst>
                <p:tags r:id="rId1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42"/>
            <p:cNvSpPr/>
            <p:nvPr>
              <p:custDataLst>
                <p:tags r:id="rId1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38"/>
            <p:cNvSpPr/>
            <p:nvPr>
              <p:custDataLst>
                <p:tags r:id="rId1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  <a:solidFill>
            <a:srgbClr val="FFFFFF"/>
          </a:solidFill>
        </p:grpSpPr>
        <p:sp>
          <p:nvSpPr>
            <p:cNvPr id="31" name="椭圆 30"/>
            <p:cNvSpPr/>
            <p:nvPr>
              <p:custDataLst>
                <p:tags r:id="rId1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2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31215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申报注意事项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074" name="Picture 2" descr="线上申报 的图像结果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" y="1486535"/>
            <a:ext cx="3354705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15"/>
          <p:cNvSpPr/>
          <p:nvPr>
            <p:custDataLst>
              <p:tags r:id="rId2"/>
            </p:custDataLst>
          </p:nvPr>
        </p:nvSpPr>
        <p:spPr>
          <a:xfrm>
            <a:off x="741045" y="3759835"/>
            <a:ext cx="2969895" cy="290703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pic>
        <p:nvPicPr>
          <p:cNvPr id="3076" name="Picture 4" descr="线下咨询 的图像结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383665"/>
            <a:ext cx="3706495" cy="23291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5"/>
          <p:cNvSpPr/>
          <p:nvPr>
            <p:custDataLst>
              <p:tags r:id="rId4"/>
            </p:custDataLst>
          </p:nvPr>
        </p:nvSpPr>
        <p:spPr>
          <a:xfrm>
            <a:off x="4098925" y="3789045"/>
            <a:ext cx="4944110" cy="290195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669290" y="4156075"/>
            <a:ext cx="2969895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线上申报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20621" y="4612011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4138930" y="4048125"/>
            <a:ext cx="4935220" cy="56324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线下咨询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812800" y="4857115"/>
            <a:ext cx="2564765" cy="15881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通过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、鄂汇办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、湖北政务服务网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进行线上申报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7815" y="4692015"/>
            <a:ext cx="492569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   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罗田县内就读学生家长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可前往现就读幼儿园进行现场咨询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，外地来罗就读学生家长可前往各报名学校招生办公室咨询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咨询电话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0713-5054041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24" name="组合 23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5" name="矩形 24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26" name="直接连接符 2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>
              <p:custDataLst>
                <p:tags r:id="rId12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 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圆角矩形 15"/>
          <p:cNvSpPr/>
          <p:nvPr>
            <p:custDataLst>
              <p:tags r:id="rId13"/>
            </p:custDataLst>
          </p:nvPr>
        </p:nvSpPr>
        <p:spPr>
          <a:xfrm>
            <a:off x="9469120" y="3832225"/>
            <a:ext cx="2789555" cy="28346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日至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</a:t>
            </a:r>
            <a:endParaRPr kumimoji="1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j-ea"/>
              <a:sym typeface="+mn-ea"/>
            </a:endParaRPr>
          </a:p>
        </p:txBody>
      </p:sp>
      <p:sp>
        <p:nvSpPr>
          <p:cNvPr id="32" name="矩形 31"/>
          <p:cNvSpPr/>
          <p:nvPr>
            <p:custDataLst>
              <p:tags r:id="rId14"/>
            </p:custDataLst>
          </p:nvPr>
        </p:nvSpPr>
        <p:spPr>
          <a:xfrm>
            <a:off x="9573895" y="4192270"/>
            <a:ext cx="2528570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申报时间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5" name="图片 4" descr="微信图片_20240530150713"/>
          <p:cNvPicPr>
            <a:picLocks noChangeAspect="1"/>
          </p:cNvPicPr>
          <p:nvPr/>
        </p:nvPicPr>
        <p:blipFill>
          <a:blip r:embed="rId15"/>
          <a:srcRect l="-2043" r="2043"/>
          <a:stretch>
            <a:fillRect/>
          </a:stretch>
        </p:blipFill>
        <p:spPr>
          <a:xfrm>
            <a:off x="9165590" y="1528445"/>
            <a:ext cx="3275965" cy="2025015"/>
          </a:xfrm>
          <a:prstGeom prst="ellipse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21115" y="4628621"/>
            <a:ext cx="697865" cy="697865"/>
            <a:chOff x="7330" y="5257"/>
            <a:chExt cx="950" cy="950"/>
          </a:xfrm>
        </p:grpSpPr>
        <p:sp>
          <p:nvSpPr>
            <p:cNvPr id="14" name="椭圆 13"/>
            <p:cNvSpPr/>
            <p:nvPr>
              <p:custDataLst>
                <p:tags r:id="rId1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5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71347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系统常见问题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29494" y="6042411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653949" y="-75564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846917" y="2164223"/>
            <a:ext cx="8691258" cy="251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en-US" altLang="zh-CN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如何进入系统</a:t>
            </a:r>
            <a:endParaRPr sz="48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57358" y="6332698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en-US" altLang="zh-CN" sz="11285" b="1" cap="all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240005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8975" y="299956"/>
            <a:ext cx="11920479" cy="794393"/>
            <a:chOff x="1556" y="327"/>
            <a:chExt cx="17800" cy="130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1585" y="327"/>
              <a:ext cx="16766" cy="1306"/>
              <a:chOff x="1803" y="327"/>
              <a:chExt cx="16285" cy="1306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803" y="1633"/>
                <a:ext cx="2269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1556" y="356"/>
              <a:ext cx="17800" cy="1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75" b="1" dirty="0">
                  <a:latin typeface="+mn-ea"/>
                  <a:ea typeface="+mn-ea"/>
                  <a:sym typeface="+mn-ea"/>
                </a:rPr>
                <a:t>系统常见问题</a:t>
              </a: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: 圆角 8"/>
          <p:cNvSpPr/>
          <p:nvPr>
            <p:custDataLst>
              <p:tags r:id="rId5"/>
            </p:custDataLst>
          </p:nvPr>
        </p:nvSpPr>
        <p:spPr>
          <a:xfrm>
            <a:off x="670058" y="2141903"/>
            <a:ext cx="11736984" cy="3996398"/>
          </a:xfrm>
          <a:prstGeom prst="roundRect">
            <a:avLst>
              <a:gd name="adj" fmla="val 9236"/>
            </a:avLst>
          </a:prstGeom>
          <a:solidFill>
            <a:schemeClr val="lt1">
              <a:lumMod val="100000"/>
            </a:schemeClr>
          </a:solidFill>
          <a:ln w="3175" cap="flat" cmpd="sng" algn="ctr">
            <a:solidFill>
              <a:schemeClr val="accent1">
                <a:lumMod val="10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0" dist="76200" dir="5399999" algn="bl" rotWithShape="0">
              <a:schemeClr val="accent1">
                <a:alpha val="20000"/>
              </a:schemeClr>
            </a:outerShdw>
          </a:effectLst>
        </p:spPr>
        <p:txBody>
          <a:bodyPr rtlCol="0" anchor="ctr"/>
          <a:lstStyle/>
          <a:p>
            <a:pPr algn="ctr"/>
            <a:endParaRPr kumimoji="1" lang="zh-CN" altLang="en-US" sz="3375"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1216608" y="4158571"/>
            <a:ext cx="3530693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如果遇到登录问题，请检查网络连接是否正常，或者尝试刷新页面。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7"/>
            </p:custDataLst>
          </p:nvPr>
        </p:nvSpPr>
        <p:spPr>
          <a:xfrm>
            <a:off x="1247883" y="3561257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登录问题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8"/>
            </p:custDataLst>
          </p:nvPr>
        </p:nvSpPr>
        <p:spPr>
          <a:xfrm>
            <a:off x="8712849" y="4113357"/>
            <a:ext cx="3388158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如果遇到提交问题，请检查提交信息是否填写完整，或者尝试重新提交。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9"/>
            </p:custDataLst>
          </p:nvPr>
        </p:nvSpPr>
        <p:spPr>
          <a:xfrm>
            <a:off x="8810737" y="3475143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提交问题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0"/>
            </p:custDataLst>
          </p:nvPr>
        </p:nvSpPr>
        <p:spPr>
          <a:xfrm>
            <a:off x="5085732" y="4112006"/>
            <a:ext cx="3112392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如果遇到注册问题，请检查注册信息是否填写准确完整。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5184716" y="3503219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注册问题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28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63190" y="2460024"/>
            <a:ext cx="814820" cy="814820"/>
          </a:xfrm>
          <a:prstGeom prst="rect">
            <a:avLst/>
          </a:prstGeom>
        </p:spPr>
      </p:pic>
      <p:pic>
        <p:nvPicPr>
          <p:cNvPr id="2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13035" y="2392714"/>
            <a:ext cx="814820" cy="814820"/>
          </a:xfrm>
          <a:prstGeom prst="rect">
            <a:avLst/>
          </a:prstGeom>
        </p:spPr>
      </p:pic>
      <p:pic>
        <p:nvPicPr>
          <p:cNvPr id="3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85915" y="2460024"/>
            <a:ext cx="814820" cy="814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5633" y="248859"/>
            <a:ext cx="11953963" cy="693421"/>
            <a:chOff x="501" y="327"/>
            <a:chExt cx="17850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1" y="399"/>
              <a:ext cx="17800" cy="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第一步：下载“</a:t>
              </a:r>
              <a:r>
                <a:rPr lang="en-US" altLang="zh-CN" sz="3200" b="1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黄冈”</a:t>
              </a:r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APP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，完成实名认证登录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5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6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38"/>
            <p:cNvSpPr/>
            <p:nvPr>
              <p:custDataLst>
                <p:tags r:id="rId7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8" name="圆角矩形 15"/>
          <p:cNvSpPr/>
          <p:nvPr>
            <p:custDataLst>
              <p:tags r:id="rId8"/>
            </p:custDataLst>
          </p:nvPr>
        </p:nvSpPr>
        <p:spPr>
          <a:xfrm>
            <a:off x="1558343" y="4150805"/>
            <a:ext cx="2340963" cy="53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平台介绍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836613" y="5366370"/>
            <a:ext cx="3573145" cy="96964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圆角矩形 19"/>
          <p:cNvSpPr/>
          <p:nvPr>
            <p:custDataLst>
              <p:tags r:id="rId10"/>
            </p:custDataLst>
          </p:nvPr>
        </p:nvSpPr>
        <p:spPr>
          <a:xfrm>
            <a:off x="5299694" y="4150805"/>
            <a:ext cx="2340963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下载方式</a:t>
            </a:r>
            <a:endParaRPr lang="en-US" altLang="zh-CN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5232529" y="4751900"/>
            <a:ext cx="2556814" cy="1522572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安卓系统：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通过应用市场搜索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indent="-228600"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苹果系统：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“app store”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圆角矩形 13"/>
          <p:cNvSpPr/>
          <p:nvPr>
            <p:custDataLst>
              <p:tags r:id="rId12"/>
            </p:custDataLst>
          </p:nvPr>
        </p:nvSpPr>
        <p:spPr>
          <a:xfrm>
            <a:off x="9041043" y="4150805"/>
            <a:ext cx="2341599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实名认证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pic>
        <p:nvPicPr>
          <p:cNvPr id="14" name="图片 13" descr="/data/temp/52371db6-181d-11ef-86d3-42eb71329672.jpg@base@tag=imgScale&amp;m=1&amp;w=649&amp;h=649&amp;q=9552371db6-181d-11ef-86d3-42eb7132967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 l="16185" t="12172" r="17919"/>
          <a:stretch>
            <a:fillRect/>
          </a:stretch>
        </p:blipFill>
        <p:spPr>
          <a:xfrm>
            <a:off x="5306679" y="1479272"/>
            <a:ext cx="2340328" cy="2340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828103" y="4892319"/>
            <a:ext cx="2858567" cy="115945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打开软件，进入登录界面，选择登录方式，点击登录，然后进行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实名认证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，完成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人脸识别认证</a:t>
            </a:r>
            <a:endParaRPr lang="zh-CN" altLang="en-US" sz="1600" b="1" dirty="0">
              <a:ln>
                <a:noFill/>
                <a:prstDash val="sysDot"/>
              </a:ln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6" name="图片 15" descr="I黄冈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73323" y="1473257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935961" y="4662430"/>
            <a:ext cx="3644241" cy="2264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“i黄冈”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是由市政府推出，集在村服务、种养服务、进城服务、加工服务、农旅服务、供应链服务等为一体的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全市综合服务移动平台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，提供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教育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养老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住房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就业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交通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旅游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等群众关注的热门服务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01" name="图片 100"/>
          <p:cNvPicPr/>
          <p:nvPr/>
        </p:nvPicPr>
        <p:blipFill rotWithShape="1">
          <a:blip r:embed="rId17"/>
          <a:stretch>
            <a:fillRect/>
          </a:stretch>
        </p:blipFill>
        <p:spPr>
          <a:xfrm>
            <a:off x="8877300" y="1456055"/>
            <a:ext cx="2515235" cy="22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random/>
      </p:transition>
    </mc:Choice>
    <mc:Fallback>
      <p:transition spd="med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I黄冈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5628" y="2247322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</a:t>
              </a:r>
              <a:r>
                <a:rPr lang="zh-CN" altLang="en-US" sz="3200" b="1" strike="noStrike" noProof="1">
                  <a:latin typeface="Arial" panose="020B0604020202020204" pitchFamily="34" charset="0"/>
                  <a:ea typeface="微软雅黑" panose="020B0503020204020204" pitchFamily="34" charset="-122"/>
                </a:rPr>
                <a:t>第二步：登录系统</a:t>
              </a:r>
              <a:endParaRPr lang="zh-CN" altLang="en-US" sz="3200" b="1" strike="noStrike" noProof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5901" y="1240163"/>
            <a:ext cx="12225387" cy="5742412"/>
            <a:chOff x="236945" y="1096153"/>
            <a:chExt cx="12225387" cy="5742412"/>
          </a:xfrm>
        </p:grpSpPr>
        <p:sp>
          <p:nvSpPr>
            <p:cNvPr id="9" name="矩形: 圆角 8"/>
            <p:cNvSpPr/>
            <p:nvPr/>
          </p:nvSpPr>
          <p:spPr>
            <a:xfrm>
              <a:off x="236945" y="1096153"/>
              <a:ext cx="3848333" cy="5742412"/>
            </a:xfrm>
            <a:prstGeom prst="roundRect">
              <a:avLst>
                <a:gd name="adj" fmla="val 8548"/>
              </a:avLst>
            </a:prstGeom>
            <a:solidFill>
              <a:schemeClr val="accent1">
                <a:alpha val="2000"/>
              </a:schemeClr>
            </a:solidFill>
            <a:ln w="6350" cap="rnd">
              <a:gradFill flip="none" rotWithShape="1">
                <a:gsLst>
                  <a:gs pos="31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round/>
            </a:ln>
            <a:scene3d>
              <a:camera prst="orthographicFront"/>
              <a:lightRig rig="glow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598876" y="1409844"/>
              <a:ext cx="8784976" cy="1368785"/>
              <a:chOff x="596777" y="1595930"/>
              <a:chExt cx="9072630" cy="1415181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596777" y="1595930"/>
                <a:ext cx="9072630" cy="141518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思源宋体 CN Heavy" panose="02020900000000000000" pitchFamily="18" charset="-122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04637" y="1839125"/>
                <a:ext cx="974479" cy="974479"/>
              </a:xfrm>
              <a:prstGeom prst="ellipse">
                <a:avLst/>
              </a:prstGeom>
              <a:solidFill>
                <a:srgbClr val="1391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Arial Black" panose="020B0A04020102020204" pitchFamily="34" charset="0"/>
                    <a:ea typeface="思源宋体 CN" panose="02020700000000000000" pitchFamily="18" charset="-122"/>
                  </a:rPr>
                  <a:t>01</a:t>
                </a:r>
                <a:endParaRPr lang="zh-CN" altLang="en-US" sz="2800" dirty="0">
                  <a:latin typeface="Arial Black" panose="020B0A04020102020204" pitchFamily="34" charset="0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822453" y="1941918"/>
                <a:ext cx="7273393" cy="667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登录：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登录“</a:t>
                </a:r>
                <a:r>
                  <a:rPr lang="en-US" altLang="zh-CN" sz="240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黄冈”，找到“学生服务”</a:t>
                </a:r>
                <a:endPara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587442" y="3155390"/>
              <a:ext cx="8874890" cy="1402168"/>
              <a:chOff x="1965066" y="3118650"/>
              <a:chExt cx="9100985" cy="1402168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965066" y="3118650"/>
                <a:ext cx="9008780" cy="140216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思源宋体 CN" panose="02020700000000000000" pitchFamily="18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172925" y="3219987"/>
                <a:ext cx="8893126" cy="1127760"/>
                <a:chOff x="804637" y="1703221"/>
                <a:chExt cx="8893126" cy="1127760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02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4053" y="1703221"/>
                  <a:ext cx="7943710" cy="112776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zh-CN" altLang="en-US" sz="2200" b="1" i="0" u="none" strike="noStrike" kern="1200" cap="none" spc="0" normalizeH="0" baseline="0" dirty="0">
                      <a:solidFill>
                        <a:srgbClr val="FF0000"/>
                      </a:solidFill>
                      <a:latin typeface="+mn-ea"/>
                      <a:ea typeface="+mn-ea"/>
                      <a:cs typeface="+mn-cs"/>
                    </a:rPr>
                    <a:t>了解相关入学信息：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+mn-ea"/>
                    </a:rPr>
                    <a:t>选择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+mn-ea"/>
                    </a:rPr>
                    <a:t>“子女入学”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→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“罗田县”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→</a:t>
                  </a:r>
                  <a:endParaRPr lang="en-US" altLang="zh-CN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通知公告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和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政策信息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了解招生入学相关政策信息”</a:t>
                  </a:r>
                  <a:endPara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3634382" y="4830273"/>
              <a:ext cx="8768467" cy="1402168"/>
              <a:chOff x="1965065" y="4728709"/>
              <a:chExt cx="9008781" cy="140216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965065" y="4728709"/>
                <a:ext cx="9008781" cy="1402168"/>
                <a:chOff x="596777" y="1625280"/>
                <a:chExt cx="9008781" cy="1402168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596777" y="1625280"/>
                  <a:ext cx="9008781" cy="14021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762000" dist="63500" dir="5400000" algn="ctr" rotWithShape="0">
                    <a:schemeClr val="bg1">
                      <a:lumMod val="50000"/>
                      <a:alpha val="1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1391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03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3147949" y="4880443"/>
                <a:ext cx="7316600" cy="1106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 fontAlgn="b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b="1" noProof="1">
                    <a:solidFill>
                      <a:srgbClr val="FF0000"/>
                    </a:solidFill>
                    <a:latin typeface="+mn-ea"/>
                    <a:ea typeface="+mn-ea"/>
                    <a:sym typeface="+mn-ea"/>
                  </a:rPr>
                  <a:t>申报入口：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点击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“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家长报名入口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”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，选择对应申报入口（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幼升小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）</a:t>
                </a:r>
                <a:endPara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4" name="任意多边形 40"/>
            <p:cNvSpPr/>
            <p:nvPr>
              <p:custDataLst>
                <p:tags r:id="rId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2"/>
            <p:cNvSpPr/>
            <p:nvPr>
              <p:custDataLst>
                <p:tags r:id="rId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545465"/>
            <a:ext cx="4281170" cy="639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08496" y="1001357"/>
            <a:ext cx="2752725" cy="5860415"/>
            <a:chOff x="12850" y="4920"/>
            <a:chExt cx="5125" cy="11390"/>
          </a:xfrm>
        </p:grpSpPr>
        <p:pic>
          <p:nvPicPr>
            <p:cNvPr id="2" name="图片 1" descr="1"/>
            <p:cNvPicPr>
              <a:picLocks noChangeAspect="1"/>
            </p:cNvPicPr>
            <p:nvPr/>
          </p:nvPicPr>
          <p:blipFill>
            <a:blip r:embed="rId11"/>
            <a:srcRect l="-231" t="-136" r="231" b="136"/>
            <a:stretch>
              <a:fillRect/>
            </a:stretch>
          </p:blipFill>
          <p:spPr>
            <a:xfrm>
              <a:off x="12850" y="4920"/>
              <a:ext cx="5125" cy="11390"/>
            </a:xfrm>
            <a:prstGeom prst="roundRect">
              <a:avLst>
                <a:gd name="adj" fmla="val 6964"/>
              </a:avLst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3225" y="12477"/>
              <a:ext cx="2154" cy="102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660" y="1012825"/>
            <a:ext cx="2712085" cy="5846445"/>
            <a:chOff x="12053" y="-1789"/>
            <a:chExt cx="5124" cy="11390"/>
          </a:xfrm>
        </p:grpSpPr>
        <p:pic>
          <p:nvPicPr>
            <p:cNvPr id="12" name="图片 11" descr="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053" y="-1789"/>
              <a:ext cx="5125" cy="11390"/>
            </a:xfrm>
            <a:prstGeom prst="roundRect">
              <a:avLst>
                <a:gd name="adj" fmla="val 11395"/>
              </a:avLst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2279" y="3428"/>
              <a:ext cx="4650" cy="14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sz="1800">
                <a:sym typeface="+mn-ea"/>
              </a:endParaRPr>
            </a:p>
          </p:txBody>
        </p:sp>
      </p:grpSp>
      <p:pic>
        <p:nvPicPr>
          <p:cNvPr id="14" name="图片 13" descr="1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8660" y="1051560"/>
            <a:ext cx="2753360" cy="5735320"/>
          </a:xfrm>
          <a:prstGeom prst="rect">
            <a:avLst/>
          </a:prstGeom>
        </p:spPr>
      </p:pic>
      <p:pic>
        <p:nvPicPr>
          <p:cNvPr id="25" name="图片 24" descr="IMG_273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1045" y="1051560"/>
            <a:ext cx="2748280" cy="5760720"/>
          </a:xfrm>
          <a:prstGeom prst="rect">
            <a:avLst/>
          </a:prstGeom>
        </p:spPr>
      </p:pic>
      <p:pic>
        <p:nvPicPr>
          <p:cNvPr id="31" name="图片 30" descr="IMG_273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3260" y="1056005"/>
            <a:ext cx="2806700" cy="5755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7996555" y="16510"/>
            <a:ext cx="4802505" cy="7236460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764155" y="2182495"/>
            <a:ext cx="820102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2025年罗田县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如何进行申报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385" y="6012815"/>
            <a:ext cx="12870180" cy="1017905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单圆角矩形 11"/>
          <p:cNvSpPr/>
          <p:nvPr/>
        </p:nvSpPr>
        <p:spPr>
          <a:xfrm flipH="1">
            <a:off x="-19050" y="6152515"/>
            <a:ext cx="12893675" cy="1078865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（一）准备相关申报资料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69695" y="1627228"/>
            <a:ext cx="4771660" cy="1848653"/>
            <a:chOff x="768019" y="1594733"/>
            <a:chExt cx="4771660" cy="1848653"/>
          </a:xfrm>
        </p:grpSpPr>
        <p:sp>
          <p:nvSpPr>
            <p:cNvPr id="12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104781" y="1594733"/>
              <a:ext cx="4434898" cy="1848653"/>
            </a:xfrm>
            <a:prstGeom prst="roundRect">
              <a:avLst>
                <a:gd name="adj" fmla="val 8034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38100" dir="2700000" algn="tl" rotWithShape="0">
                <a:srgbClr val="1146A2">
                  <a:alpha val="24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cs"/>
                <a:sym typeface="思源黑体 CN Normal" panose="020B0400000000000000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8019" y="2078583"/>
              <a:ext cx="697865" cy="697865"/>
              <a:chOff x="7330" y="5257"/>
              <a:chExt cx="950" cy="950"/>
            </a:xfrm>
          </p:grpSpPr>
          <p:sp>
            <p:nvSpPr>
              <p:cNvPr id="14" name="椭圆 13"/>
              <p:cNvSpPr/>
              <p:nvPr>
                <p:custDataLst>
                  <p:tags r:id="rId6"/>
                </p:custDataLst>
              </p:nvPr>
            </p:nvSpPr>
            <p:spPr>
              <a:xfrm>
                <a:off x="7330" y="5257"/>
                <a:ext cx="951" cy="951"/>
              </a:xfrm>
              <a:prstGeom prst="ellipse">
                <a:avLst/>
              </a:prstGeom>
              <a:gradFill>
                <a:gsLst>
                  <a:gs pos="41000">
                    <a:srgbClr val="3482F8"/>
                  </a:gs>
                  <a:gs pos="100000">
                    <a:srgbClr val="0D65D4"/>
                  </a:gs>
                </a:gsLst>
                <a:lin ang="11280000" scaled="0"/>
              </a:gradFill>
              <a:ln w="12700">
                <a:noFill/>
              </a:ln>
              <a:effectLst>
                <a:outerShdw blurRad="228600" dir="21480000" algn="tl" rotWithShape="0">
                  <a:srgbClr val="000000">
                    <a:lumMod val="50000"/>
                    <a:lumOff val="50000"/>
                    <a:alpha val="32000"/>
                  </a:srgbClr>
                </a:outerShdw>
              </a:effectLst>
            </p:spPr>
            <p:style>
              <a:lnRef idx="2">
                <a:srgbClr val="C70505">
                  <a:shade val="50000"/>
                </a:srgbClr>
              </a:lnRef>
              <a:fillRef idx="1">
                <a:srgbClr val="C70505"/>
              </a:fillRef>
              <a:effectRef idx="0">
                <a:srgbClr val="C70505"/>
              </a:effectRef>
              <a:fontRef idx="minor">
                <a:srgbClr val="FFFFFF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effectLst>
                    <a:outerShdw blurRad="101600" dist="63500" dir="2700000" algn="tl" rotWithShape="0">
                      <a:srgbClr val="535597">
                        <a:alpha val="40000"/>
                      </a:srgbClr>
                    </a:outerShdw>
                  </a:effectLst>
                  <a:latin typeface="思源黑体旧字形 Light" charset="0"/>
                  <a:ea typeface="思源黑体旧字形 Light" charset="0"/>
                  <a:cs typeface="思源黑体旧字形 Light" panose="020B0300000000000000" charset="-128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15" name="燕尾形 1"/>
              <p:cNvSpPr/>
              <p:nvPr/>
            </p:nvSpPr>
            <p:spPr>
              <a:xfrm>
                <a:off x="7663" y="5568"/>
                <a:ext cx="345" cy="330"/>
              </a:xfrm>
              <a:prstGeom prst="chevron">
                <a:avLst/>
              </a:prstGeom>
              <a:solidFill>
                <a:schemeClr val="bg1"/>
              </a:solidFill>
              <a:ln>
                <a:solidFill>
                  <a:srgbClr val="FFFED2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圆角矩形 15"/>
          <p:cNvSpPr/>
          <p:nvPr>
            <p:custDataLst>
              <p:tags r:id="rId7"/>
            </p:custDataLst>
          </p:nvPr>
        </p:nvSpPr>
        <p:spPr>
          <a:xfrm>
            <a:off x="6838142" y="1594733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1380" y="2078583"/>
            <a:ext cx="697865" cy="697865"/>
            <a:chOff x="7330" y="5257"/>
            <a:chExt cx="950" cy="950"/>
          </a:xfrm>
        </p:grpSpPr>
        <p:sp>
          <p:nvSpPr>
            <p:cNvPr id="4" name="椭圆 3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5"/>
          <p:cNvSpPr/>
          <p:nvPr>
            <p:custDataLst>
              <p:tags r:id="rId9"/>
            </p:custDataLst>
          </p:nvPr>
        </p:nvSpPr>
        <p:spPr>
          <a:xfrm>
            <a:off x="170645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69695" y="4748220"/>
            <a:ext cx="697865" cy="697865"/>
            <a:chOff x="7330" y="5257"/>
            <a:chExt cx="950" cy="950"/>
          </a:xfrm>
        </p:grpSpPr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15"/>
          <p:cNvSpPr/>
          <p:nvPr>
            <p:custDataLst>
              <p:tags r:id="rId11"/>
            </p:custDataLst>
          </p:nvPr>
        </p:nvSpPr>
        <p:spPr>
          <a:xfrm>
            <a:off x="685410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17345" y="4748220"/>
            <a:ext cx="697865" cy="697865"/>
            <a:chOff x="7330" y="5257"/>
            <a:chExt cx="950" cy="950"/>
          </a:xfrm>
        </p:grpSpPr>
        <p:sp>
          <p:nvSpPr>
            <p:cNvPr id="25" name="椭圆 24"/>
            <p:cNvSpPr/>
            <p:nvPr>
              <p:custDataLst>
                <p:tags r:id="rId12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26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472595" y="3430600"/>
            <a:ext cx="213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ym typeface="+mn-ea"/>
              </a:rPr>
              <a:t>	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2829866" y="2287198"/>
            <a:ext cx="21347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学生户口簿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50981" y="2299733"/>
            <a:ext cx="2184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学生出生证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2713" y="4841026"/>
            <a:ext cx="27361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房产证件资料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07555" y="4097655"/>
            <a:ext cx="4112260" cy="22898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水、电、气三者之一的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近</a:t>
            </a:r>
            <a:r>
              <a:rPr lang="en-US" altLang="zh-CN" sz="2400" b="1" dirty="0">
                <a:latin typeface="+mn-ea"/>
                <a:ea typeface="+mn-ea"/>
                <a:sym typeface="+mn-ea"/>
              </a:rPr>
              <a:t>12</a:t>
            </a:r>
            <a:r>
              <a:rPr lang="zh-CN" altLang="en-US" sz="2400" b="1" dirty="0">
                <a:latin typeface="+mn-ea"/>
                <a:ea typeface="+mn-ea"/>
                <a:sym typeface="+mn-ea"/>
              </a:rPr>
              <a:t>个月份的机打发票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（上传第</a:t>
            </a:r>
            <a:r>
              <a:rPr lang="en-US" altLang="zh-CN" sz="1600" b="1" dirty="0">
                <a:latin typeface="+mn-ea"/>
                <a:ea typeface="+mn-ea"/>
                <a:sym typeface="+mn-ea"/>
              </a:rPr>
              <a:t>1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个月、第</a:t>
            </a:r>
            <a:r>
              <a:rPr lang="en-US" altLang="zh-CN" sz="1600" b="1" dirty="0">
                <a:latin typeface="+mn-ea"/>
                <a:ea typeface="+mn-ea"/>
                <a:sym typeface="+mn-ea"/>
              </a:rPr>
              <a:t>6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个月、第</a:t>
            </a:r>
            <a:r>
              <a:rPr lang="en-US" altLang="zh-CN" sz="1600" b="1" dirty="0">
                <a:latin typeface="+mn-ea"/>
                <a:ea typeface="+mn-ea"/>
                <a:sym typeface="+mn-ea"/>
              </a:rPr>
              <a:t>12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个月的三张发票）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（非支付宝等缴费截图）</a:t>
            </a:r>
            <a:endParaRPr lang="zh-CN" altLang="en-US" sz="24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1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9" name="任意多边形 38"/>
            <p:cNvSpPr/>
            <p:nvPr>
              <p:custDataLst>
                <p:tags r:id="rId15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006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3700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（二）了解申报整体流程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 flipH="1" flipV="1">
            <a:off x="4997687" y="3778458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五边形 10"/>
          <p:cNvSpPr/>
          <p:nvPr>
            <p:custDataLst>
              <p:tags r:id="rId6"/>
            </p:custDataLst>
          </p:nvPr>
        </p:nvSpPr>
        <p:spPr>
          <a:xfrm>
            <a:off x="553374" y="3936132"/>
            <a:ext cx="11716222" cy="525707"/>
          </a:xfrm>
          <a:prstGeom prst="homePlate">
            <a:avLst/>
          </a:prstGeom>
          <a:solidFill>
            <a:schemeClr val="accent1"/>
          </a:solidFill>
          <a:ln w="19050">
            <a:gradFill>
              <a:gsLst>
                <a:gs pos="20000">
                  <a:schemeClr val="accent1">
                    <a:alpha val="0"/>
                  </a:schemeClr>
                </a:gs>
                <a:gs pos="90000">
                  <a:schemeClr val="accent1"/>
                </a:gs>
              </a:gsLst>
              <a:lin ang="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9" name="流程图: 延期 18"/>
          <p:cNvSpPr/>
          <p:nvPr>
            <p:custDataLst>
              <p:tags r:id="rId7"/>
            </p:custDataLst>
          </p:nvPr>
        </p:nvSpPr>
        <p:spPr>
          <a:xfrm>
            <a:off x="887177" y="1973871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01</a:t>
            </a:r>
            <a:endParaRPr lang="en-US" altLang="zh-CN" sz="2000" b="1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1088906" y="2654326"/>
            <a:ext cx="271119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包括申报类型、手机号、申报人姓名、身份证号码，此为系统自动显示核验申报人信息（无须填报）。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1628499" y="1978237"/>
            <a:ext cx="1526223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基本信息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10"/>
            </p:custDataLst>
          </p:nvPr>
        </p:nvCxnSpPr>
        <p:spPr>
          <a:xfrm flipH="1">
            <a:off x="883561" y="200728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>
            <p:custDataLst>
              <p:tags r:id="rId11"/>
            </p:custDataLst>
          </p:nvPr>
        </p:nvSpPr>
        <p:spPr>
          <a:xfrm>
            <a:off x="5299023" y="5147832"/>
            <a:ext cx="2748025" cy="40082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房产类型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房主与学生关系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填写相对应的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所有人身份证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上传相关房产证件照片。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1" name="流程图: 延期 30"/>
          <p:cNvSpPr/>
          <p:nvPr>
            <p:custDataLst>
              <p:tags r:id="rId12"/>
            </p:custDataLst>
          </p:nvPr>
        </p:nvSpPr>
        <p:spPr>
          <a:xfrm>
            <a:off x="4999676" y="575777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04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3" name="矩形 32"/>
          <p:cNvSpPr/>
          <p:nvPr>
            <p:custDataLst>
              <p:tags r:id="rId13"/>
            </p:custDataLst>
          </p:nvPr>
        </p:nvSpPr>
        <p:spPr>
          <a:xfrm>
            <a:off x="5919566" y="5831177"/>
            <a:ext cx="1774448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5" name="流程图: 延期 34"/>
          <p:cNvSpPr/>
          <p:nvPr>
            <p:custDataLst>
              <p:tags r:id="rId14"/>
            </p:custDataLst>
          </p:nvPr>
        </p:nvSpPr>
        <p:spPr>
          <a:xfrm>
            <a:off x="6598167" y="195949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05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15"/>
            </p:custDataLst>
          </p:nvPr>
        </p:nvSpPr>
        <p:spPr>
          <a:xfrm>
            <a:off x="6950218" y="2625266"/>
            <a:ext cx="2110862" cy="9938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根据所申报房产信息，上传该房产水、电、天然气机打发票三个月。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9" name="矩形 38"/>
          <p:cNvSpPr/>
          <p:nvPr>
            <p:custDataLst>
              <p:tags r:id="rId16"/>
            </p:custDataLst>
          </p:nvPr>
        </p:nvSpPr>
        <p:spPr>
          <a:xfrm>
            <a:off x="7295472" y="1990058"/>
            <a:ext cx="12610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入住信息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17"/>
            </p:custDataLst>
          </p:nvPr>
        </p:nvCxnSpPr>
        <p:spPr>
          <a:xfrm flipH="1">
            <a:off x="6593334" y="207576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8"/>
            </p:custDataLst>
          </p:nvPr>
        </p:nvCxnSpPr>
        <p:spPr>
          <a:xfrm flipH="1" flipV="1">
            <a:off x="8939165" y="3725005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延期 41"/>
          <p:cNvSpPr/>
          <p:nvPr>
            <p:custDataLst>
              <p:tags r:id="rId19"/>
            </p:custDataLst>
          </p:nvPr>
        </p:nvSpPr>
        <p:spPr>
          <a:xfrm>
            <a:off x="8948081" y="574738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06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3" name="矩形 42"/>
          <p:cNvSpPr/>
          <p:nvPr>
            <p:custDataLst>
              <p:tags r:id="rId20"/>
            </p:custDataLst>
          </p:nvPr>
        </p:nvSpPr>
        <p:spPr>
          <a:xfrm>
            <a:off x="9641630" y="5822779"/>
            <a:ext cx="1699422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其它信息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4" name="矩形 43"/>
          <p:cNvSpPr/>
          <p:nvPr>
            <p:custDataLst>
              <p:tags r:id="rId21"/>
            </p:custDataLst>
          </p:nvPr>
        </p:nvSpPr>
        <p:spPr>
          <a:xfrm>
            <a:off x="9146721" y="4515535"/>
            <a:ext cx="2239898" cy="102001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根据所申报的房产具体位置，选择相对应的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居住片区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及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民办就读意愿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22"/>
            </p:custDataLst>
          </p:nvPr>
        </p:nvCxnSpPr>
        <p:spPr>
          <a:xfrm flipH="1">
            <a:off x="9886195" y="221608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流程图: 延期 45"/>
          <p:cNvSpPr/>
          <p:nvPr>
            <p:custDataLst>
              <p:tags r:id="rId23"/>
            </p:custDataLst>
          </p:nvPr>
        </p:nvSpPr>
        <p:spPr>
          <a:xfrm>
            <a:off x="9886195" y="2029610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07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7" name="矩形 46"/>
          <p:cNvSpPr/>
          <p:nvPr>
            <p:custDataLst>
              <p:tags r:id="rId24"/>
            </p:custDataLst>
          </p:nvPr>
        </p:nvSpPr>
        <p:spPr>
          <a:xfrm>
            <a:off x="10133742" y="2647800"/>
            <a:ext cx="183607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提示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信息提交成功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，填报完成。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8" name="矩形 47"/>
          <p:cNvSpPr/>
          <p:nvPr>
            <p:custDataLst>
              <p:tags r:id="rId25"/>
            </p:custDataLst>
          </p:nvPr>
        </p:nvSpPr>
        <p:spPr>
          <a:xfrm>
            <a:off x="10503900" y="2067162"/>
            <a:ext cx="12831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填报完成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9" name="直接连接符 48"/>
          <p:cNvCxnSpPr/>
          <p:nvPr>
            <p:custDataLst>
              <p:tags r:id="rId26"/>
            </p:custDataLst>
          </p:nvPr>
        </p:nvCxnSpPr>
        <p:spPr>
          <a:xfrm flipH="1" flipV="1">
            <a:off x="1583279" y="3778459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流程图: 延期 49"/>
          <p:cNvSpPr/>
          <p:nvPr>
            <p:custDataLst>
              <p:tags r:id="rId27"/>
            </p:custDataLst>
          </p:nvPr>
        </p:nvSpPr>
        <p:spPr>
          <a:xfrm>
            <a:off x="1583279" y="578590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02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1" name="矩形 50"/>
          <p:cNvSpPr/>
          <p:nvPr>
            <p:custDataLst>
              <p:tags r:id="rId28"/>
            </p:custDataLst>
          </p:nvPr>
        </p:nvSpPr>
        <p:spPr>
          <a:xfrm>
            <a:off x="2186571" y="5814913"/>
            <a:ext cx="1346077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2" name="矩形 51"/>
          <p:cNvSpPr/>
          <p:nvPr>
            <p:custDataLst>
              <p:tags r:id="rId29"/>
            </p:custDataLst>
          </p:nvPr>
        </p:nvSpPr>
        <p:spPr>
          <a:xfrm>
            <a:off x="1721431" y="4595979"/>
            <a:ext cx="2661944" cy="98359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户籍属地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、填报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学生姓名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性别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学生身份证号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等信息进行户籍核验。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53" name="直接连接符 52"/>
          <p:cNvCxnSpPr/>
          <p:nvPr>
            <p:custDataLst>
              <p:tags r:id="rId30"/>
            </p:custDataLst>
          </p:nvPr>
        </p:nvCxnSpPr>
        <p:spPr>
          <a:xfrm flipH="1">
            <a:off x="4000070" y="227296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流程图: 延期 53"/>
          <p:cNvSpPr/>
          <p:nvPr>
            <p:custDataLst>
              <p:tags r:id="rId31"/>
            </p:custDataLst>
          </p:nvPr>
        </p:nvSpPr>
        <p:spPr>
          <a:xfrm>
            <a:off x="4000087" y="1947488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03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32"/>
            </p:custDataLst>
          </p:nvPr>
        </p:nvSpPr>
        <p:spPr>
          <a:xfrm>
            <a:off x="4589812" y="1983981"/>
            <a:ext cx="184586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出生证信息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6" name="矩形 55"/>
          <p:cNvSpPr/>
          <p:nvPr>
            <p:custDataLst>
              <p:tags r:id="rId33"/>
            </p:custDataLst>
          </p:nvPr>
        </p:nvSpPr>
        <p:spPr>
          <a:xfrm>
            <a:off x="4398749" y="2625266"/>
            <a:ext cx="1703691" cy="13654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根据提示上报出生信息及父母信息。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34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35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36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9833" y="5097104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1104608"/>
            <a:chOff x="503" y="327"/>
            <a:chExt cx="17848" cy="181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（三）具体填报相关信息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58412" y="787801"/>
            <a:ext cx="4682458" cy="6327188"/>
            <a:chOff x="1070444" y="745375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444" y="745375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 descr="D:\桌面文件\图片1.png图片1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>
            <a:xfrm>
              <a:off x="1878798" y="1138119"/>
              <a:ext cx="3065750" cy="5826760"/>
            </a:xfrm>
            <a:prstGeom prst="roundRect">
              <a:avLst>
                <a:gd name="adj" fmla="val 8988"/>
              </a:avLst>
            </a:prstGeom>
          </p:spPr>
        </p:pic>
      </p:grpSp>
      <p:sp>
        <p:nvSpPr>
          <p:cNvPr id="4" name="标题 1"/>
          <p:cNvSpPr txBox="1"/>
          <p:nvPr/>
        </p:nvSpPr>
        <p:spPr>
          <a:xfrm>
            <a:off x="5637320" y="1825704"/>
            <a:ext cx="6768470" cy="36725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1.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基本信息</a:t>
            </a:r>
            <a:br>
              <a:rPr lang="zh-CN" altLang="en-US" sz="3200" dirty="0">
                <a:solidFill>
                  <a:schemeClr val="accent1"/>
                </a:solidFill>
                <a:latin typeface="+mn-ea"/>
                <a:ea typeface="+mn-ea"/>
              </a:rPr>
            </a:b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申报类型、手机号、申报人姓名、身份证号码，此为系统自动显示核验申报人信息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（无须填报自动生成）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3200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3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30941_2*m_i*1_1"/>
  <p:tag name="KSO_WM_TEMPLATE_CATEGORY" val="diagram"/>
  <p:tag name="KSO_WM_TEMPLATE_INDEX" val="20230941"/>
  <p:tag name="KSO_WM_UNIT_LAYERLEVEL" val="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gradient&quot;:[{&quot;brightness&quot;:0,&quot;colorType&quot;:1,&quot;foreColorIndex&quot;:5,&quot;pos&quot;:0.20000000298023224,&quot;transparency&quot;:1},{&quot;brightness&quot;:0,&quot;colorType&quot;:1,&quot;foreColorIndex&quot;:5,&quot;pos&quot;:0.899999976158142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2"/>
  <p:tag name="KSO_WM_UNIT_TEXT_FILL_TYPE" val="1"/>
  <p:tag name="KSO_WM_UNIT_USESOURCEFORMAT_APPLY" val="0"/>
</p:tagLst>
</file>

<file path=ppt/tags/tag10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30941_2*m_h_i*1_1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1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0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1_1"/>
  <p:tag name="KSO_WM_UNIT_ID" val="diagram20230941_2*m_h_f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41_2*m_h_a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07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41_2*m_h_i*1_1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9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1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UNIT_PLACING_PICTURE_USER_VIEWPORT" val="{&quot;height&quot;:9189.722834645669,&quot;width&quot;:4827.952755905511}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87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2474_2*l_h_d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4_2*l_h_a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89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4_2*l_h_a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1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2474_2*l_h_d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4_2*l_h_a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3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2474_2*l_h_d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714_1*l_h_a*1_2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714_1*l_h_f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3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单击此处输入你的项正文，文字是您思想的提炼，请尽量言简意赅的阐述观点。"/>
  <p:tag name="KSO_WM_UNIT_USESOURCEFORMAT_APPLY" val="0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32484_1*i*1"/>
  <p:tag name="KSO_WM_TEMPLATE_CATEGORY" val="custom"/>
  <p:tag name="KSO_WM_TEMPLATE_INDEX" val="20232484"/>
  <p:tag name="KSO_WM_UNIT_LAYERLEVEL" val="1"/>
  <p:tag name="KSO_WM_TAG_VERSION" val="3.0"/>
  <p:tag name="KSO_WM_UNIT_FILL_FORE_SCHEMECOLOR_INDEX" val="2"/>
  <p:tag name="KSO_WM_UNIT_FILL_TYPE" val="1"/>
  <p:tag name="KSO_WM_UNIT_LINE_FORE_SCHEMECOLOR_INDEX" val="5"/>
  <p:tag name="KSO_WM_UNIT_LINE_FILL_TYPE" val="2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4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3*l_h_f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4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6_3*l_h_a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4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2476_3*l_h_f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6_3*l_h_a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2476_3*l_h_f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6_3*l_h_a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3.xml><?xml version="1.0" encoding="utf-8"?>
<p:tagLst xmlns:p="http://schemas.openxmlformats.org/presentationml/2006/main">
  <p:tag name="COMMONDATA" val="eyJoZGlkIjoiNjdhYjhkM2QwNWZlY2UyOWU0YzM5Y2ZiNWI2ODJjMjAifQ=="/>
  <p:tag name="commondata" val="eyJoZGlkIjoiMzUwY2VkN2I1OGI1NjhkODZmNGI0NmMzMWVjZjA2MjYifQ=="/>
  <p:tag name="KSO_WPP_MARK_KEY" val="3abcb6c5-2c3a-4530-8206-3ec20f0df5de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015_2*l_h_a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6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015_2*l_h_f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SUBTYPE" val="a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015_2*l_h_a*1_2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015_2*l_h_f*1_2_1"/>
  <p:tag name="KSO_WM_TEMPLATE_CATEGORY" val="diagram"/>
  <p:tag name="KSO_WM_TEMPLATE_INDEX" val="20231015"/>
  <p:tag name="KSO_WM_UNIT_LAYERLEVEL" val="1_1_1"/>
  <p:tag name="KSO_WM_TAG_VERSION" val="3.0"/>
  <p:tag name="KSO_WM_UNIT_VALUE" val="33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015_2*l_h_a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VALUE" val="649*6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015_2*l_h_d*1_2_1"/>
  <p:tag name="KSO_WM_TEMPLATE_CATEGORY" val="diagram"/>
  <p:tag name="KSO_WM_TEMPLATE_INDEX" val="20231015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VERSION" val="3"/>
  <p:tag name="KSO_WM_DIAGRAM_COLOR_TRICK" val="1"/>
  <p:tag name="KSO_WM_DIAGRAM_COLOR_TEXT_CAN_REMOVE" val="n"/>
  <p:tag name="KSO_WM_UNIT_LINE_FORE_SCHEMECOLOR_INDEX" val="13"/>
  <p:tag name="KSO_WM_UNIT_LINE_FILL_TYPE" val="2"/>
  <p:tag name="KSO_WM_UNIT_USESOURCEFORMAT_APPLY" val="0"/>
</p:tagLst>
</file>

<file path=ppt/tags/tag6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015_2*l_h_f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VALUE" val="33"/>
  <p:tag name="KSO_WM_UNIT_SUBTYPE" val="a"/>
  <p:tag name="KSO_WM_DIAGRAM_MAX_ITEMCNT" val="6"/>
  <p:tag name="KSO_WM_DIAGRAM_MIN_ITEMCNT" val="2"/>
  <p:tag name="KSO_WM_DIAGRAM_VIRTUALLY_FRAME" val="{&quot;height&quot;:331.1,&quot;left&quot;:35.75,&quot;top&quot;:168.82692913385827,&quot;width&quot;:858.675013581523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A5A5A5"/>
      </a:accent2>
      <a:accent3>
        <a:srgbClr val="0070C0"/>
      </a:accent3>
      <a:accent4>
        <a:srgbClr val="A5A5A5"/>
      </a:accent4>
      <a:accent5>
        <a:srgbClr val="0070C0"/>
      </a:accent5>
      <a:accent6>
        <a:srgbClr val="A5A5A5"/>
      </a:accent6>
      <a:hlink>
        <a:srgbClr val="0070C0"/>
      </a:hlink>
      <a:folHlink>
        <a:srgbClr val="A5A5A5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3495</Words>
  <Application>WPS 演示</Application>
  <PresentationFormat>自定义</PresentationFormat>
  <Paragraphs>306</Paragraphs>
  <Slides>30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微软雅黑</vt:lpstr>
      <vt:lpstr>思源宋体 CN</vt:lpstr>
      <vt:lpstr>思源黑体 CN Bold</vt:lpstr>
      <vt:lpstr>黑体</vt:lpstr>
      <vt:lpstr>思源宋体 CN Heavy</vt:lpstr>
      <vt:lpstr>Arial Black</vt:lpstr>
      <vt:lpstr>思源黑体 CN Normal</vt:lpstr>
      <vt:lpstr>思源黑体 CN Medium</vt:lpstr>
      <vt:lpstr>思源黑体旧字形 Light</vt:lpstr>
      <vt:lpstr>思源黑体旧字形 Light</vt:lpstr>
      <vt:lpstr>等线</vt:lpstr>
      <vt:lpstr>Arial Unicode MS</vt:lpstr>
      <vt:lpstr>Poppins Medium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keywords> </cp:keywords>
  <cp:lastModifiedBy>Summer</cp:lastModifiedBy>
  <cp:revision>227</cp:revision>
  <dcterms:created xsi:type="dcterms:W3CDTF">2021-03-04T00:53:00Z</dcterms:created>
  <dcterms:modified xsi:type="dcterms:W3CDTF">2025-07-08T01:38:11Z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2AD6E101A8B34AC98274E40867D6B6BC_13</vt:lpwstr>
  </property>
</Properties>
</file>